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31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311" r:id="rId3"/>
    <p:sldId id="316" r:id="rId4"/>
    <p:sldId id="318" r:id="rId5"/>
    <p:sldId id="310" r:id="rId6"/>
    <p:sldId id="312" r:id="rId7"/>
    <p:sldId id="313" r:id="rId8"/>
    <p:sldId id="315" r:id="rId9"/>
    <p:sldId id="317" r:id="rId10"/>
    <p:sldId id="314" r:id="rId11"/>
    <p:sldId id="257" r:id="rId12"/>
    <p:sldId id="259" r:id="rId13"/>
    <p:sldId id="261" r:id="rId14"/>
    <p:sldId id="260" r:id="rId15"/>
    <p:sldId id="284" r:id="rId16"/>
    <p:sldId id="309" r:id="rId17"/>
    <p:sldId id="307" r:id="rId18"/>
    <p:sldId id="270" r:id="rId19"/>
    <p:sldId id="271" r:id="rId20"/>
    <p:sldId id="320" r:id="rId21"/>
    <p:sldId id="319" r:id="rId22"/>
    <p:sldId id="325" r:id="rId23"/>
    <p:sldId id="321" r:id="rId24"/>
    <p:sldId id="336" r:id="rId25"/>
    <p:sldId id="322" r:id="rId26"/>
    <p:sldId id="265" r:id="rId27"/>
    <p:sldId id="273" r:id="rId28"/>
    <p:sldId id="274" r:id="rId29"/>
    <p:sldId id="323" r:id="rId30"/>
    <p:sldId id="324" r:id="rId31"/>
    <p:sldId id="335" r:id="rId32"/>
    <p:sldId id="327" r:id="rId33"/>
    <p:sldId id="328" r:id="rId34"/>
    <p:sldId id="331" r:id="rId35"/>
    <p:sldId id="285" r:id="rId36"/>
    <p:sldId id="289" r:id="rId37"/>
    <p:sldId id="329" r:id="rId38"/>
    <p:sldId id="287" r:id="rId39"/>
    <p:sldId id="294" r:id="rId40"/>
    <p:sldId id="293" r:id="rId41"/>
    <p:sldId id="332" r:id="rId42"/>
    <p:sldId id="299" r:id="rId43"/>
    <p:sldId id="338" r:id="rId44"/>
    <p:sldId id="291" r:id="rId45"/>
    <p:sldId id="292" r:id="rId46"/>
    <p:sldId id="295" r:id="rId47"/>
    <p:sldId id="337" r:id="rId48"/>
    <p:sldId id="290" r:id="rId49"/>
    <p:sldId id="296" r:id="rId50"/>
    <p:sldId id="300" r:id="rId51"/>
    <p:sldId id="298" r:id="rId52"/>
    <p:sldId id="333" r:id="rId53"/>
    <p:sldId id="334" r:id="rId54"/>
    <p:sldId id="341" r:id="rId55"/>
    <p:sldId id="343" r:id="rId56"/>
    <p:sldId id="301" r:id="rId57"/>
    <p:sldId id="340" r:id="rId58"/>
    <p:sldId id="345" r:id="rId59"/>
    <p:sldId id="342" r:id="rId60"/>
    <p:sldId id="344" r:id="rId61"/>
    <p:sldId id="339" r:id="rId62"/>
    <p:sldId id="276" r:id="rId63"/>
    <p:sldId id="277" r:id="rId64"/>
    <p:sldId id="279" r:id="rId65"/>
    <p:sldId id="282" r:id="rId66"/>
    <p:sldId id="280" r:id="rId67"/>
    <p:sldId id="326" r:id="rId68"/>
    <p:sldId id="304" r:id="rId69"/>
    <p:sldId id="305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180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DD6DA8-9036-F744-8369-22174FD34C4D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E99306A7-445F-904B-908B-4433033B091A}">
      <dgm:prSet phldrT="[Text]"/>
      <dgm:spPr/>
      <dgm:t>
        <a:bodyPr/>
        <a:lstStyle/>
        <a:p>
          <a:r>
            <a:rPr lang="en-US" dirty="0"/>
            <a:t>Eager to try new ideas</a:t>
          </a:r>
        </a:p>
      </dgm:t>
    </dgm:pt>
    <dgm:pt modelId="{D1790F5C-F6A4-D24E-9B2E-8D294C38D5CC}" type="parTrans" cxnId="{6D4CFF18-4666-FE4E-AD18-DE46367A1116}">
      <dgm:prSet/>
      <dgm:spPr/>
      <dgm:t>
        <a:bodyPr/>
        <a:lstStyle/>
        <a:p>
          <a:endParaRPr lang="en-US"/>
        </a:p>
      </dgm:t>
    </dgm:pt>
    <dgm:pt modelId="{BA053511-A912-B640-894D-D125F45FDE0F}" type="sibTrans" cxnId="{6D4CFF18-4666-FE4E-AD18-DE46367A1116}">
      <dgm:prSet/>
      <dgm:spPr/>
      <dgm:t>
        <a:bodyPr/>
        <a:lstStyle/>
        <a:p>
          <a:endParaRPr lang="en-US"/>
        </a:p>
      </dgm:t>
    </dgm:pt>
    <dgm:pt modelId="{81D6B656-FABE-4E4F-AFBF-21A1697C4E7F}">
      <dgm:prSet phldrT="[Text]"/>
      <dgm:spPr/>
      <dgm:t>
        <a:bodyPr/>
        <a:lstStyle/>
        <a:p>
          <a:r>
            <a:rPr lang="en-US" dirty="0"/>
            <a:t>Laid back</a:t>
          </a:r>
        </a:p>
      </dgm:t>
    </dgm:pt>
    <dgm:pt modelId="{A5B27340-ED89-2849-9F9C-BF005F682EC3}" type="parTrans" cxnId="{901EBB3A-FBB1-5F44-9A7B-F814DF3D92FA}">
      <dgm:prSet/>
      <dgm:spPr/>
      <dgm:t>
        <a:bodyPr/>
        <a:lstStyle/>
        <a:p>
          <a:endParaRPr lang="en-US"/>
        </a:p>
      </dgm:t>
    </dgm:pt>
    <dgm:pt modelId="{AC29AE7D-72EC-EB40-8850-09DFC227CD6A}" type="sibTrans" cxnId="{901EBB3A-FBB1-5F44-9A7B-F814DF3D92FA}">
      <dgm:prSet/>
      <dgm:spPr/>
      <dgm:t>
        <a:bodyPr/>
        <a:lstStyle/>
        <a:p>
          <a:endParaRPr lang="en-US"/>
        </a:p>
      </dgm:t>
    </dgm:pt>
    <dgm:pt modelId="{B33BAAD5-5CB4-B44F-BA28-394C39C53366}">
      <dgm:prSet phldrT="[Text]"/>
      <dgm:spPr/>
      <dgm:t>
        <a:bodyPr/>
        <a:lstStyle/>
        <a:p>
          <a:r>
            <a:rPr lang="en-US" dirty="0"/>
            <a:t>Resistant</a:t>
          </a:r>
        </a:p>
      </dgm:t>
    </dgm:pt>
    <dgm:pt modelId="{4C2827ED-F174-184F-A278-75B071F9D7E1}" type="parTrans" cxnId="{56D92A3C-D47E-604D-B4D2-6C87B92C657B}">
      <dgm:prSet/>
      <dgm:spPr/>
      <dgm:t>
        <a:bodyPr/>
        <a:lstStyle/>
        <a:p>
          <a:endParaRPr lang="en-US"/>
        </a:p>
      </dgm:t>
    </dgm:pt>
    <dgm:pt modelId="{3024F85E-81D0-0548-9A6F-9D697329D66A}" type="sibTrans" cxnId="{56D92A3C-D47E-604D-B4D2-6C87B92C657B}">
      <dgm:prSet/>
      <dgm:spPr/>
      <dgm:t>
        <a:bodyPr/>
        <a:lstStyle/>
        <a:p>
          <a:endParaRPr lang="en-US"/>
        </a:p>
      </dgm:t>
    </dgm:pt>
    <dgm:pt modelId="{229AE9DD-3D04-AF4F-AB73-498CCF7129E5}" type="pres">
      <dgm:prSet presAssocID="{E0DD6DA8-9036-F744-8369-22174FD34C4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CF511B4-B0F9-EB4B-82E2-EAA740A0FD46}" type="pres">
      <dgm:prSet presAssocID="{E99306A7-445F-904B-908B-4433033B091A}" presName="gear1" presStyleLbl="node1" presStyleIdx="0" presStyleCnt="3">
        <dgm:presLayoutVars>
          <dgm:chMax val="1"/>
          <dgm:bulletEnabled val="1"/>
        </dgm:presLayoutVars>
      </dgm:prSet>
      <dgm:spPr/>
    </dgm:pt>
    <dgm:pt modelId="{07E15553-0997-114B-92F8-3E2D5313F967}" type="pres">
      <dgm:prSet presAssocID="{E99306A7-445F-904B-908B-4433033B091A}" presName="gear1srcNode" presStyleLbl="node1" presStyleIdx="0" presStyleCnt="3"/>
      <dgm:spPr/>
    </dgm:pt>
    <dgm:pt modelId="{D0F3AB40-1455-664F-8814-3C5C1D8D2C53}" type="pres">
      <dgm:prSet presAssocID="{E99306A7-445F-904B-908B-4433033B091A}" presName="gear1dstNode" presStyleLbl="node1" presStyleIdx="0" presStyleCnt="3"/>
      <dgm:spPr/>
    </dgm:pt>
    <dgm:pt modelId="{BD5986EA-A5DC-9249-AD87-BC89EBE4CDDB}" type="pres">
      <dgm:prSet presAssocID="{81D6B656-FABE-4E4F-AFBF-21A1697C4E7F}" presName="gear2" presStyleLbl="node1" presStyleIdx="1" presStyleCnt="3">
        <dgm:presLayoutVars>
          <dgm:chMax val="1"/>
          <dgm:bulletEnabled val="1"/>
        </dgm:presLayoutVars>
      </dgm:prSet>
      <dgm:spPr/>
    </dgm:pt>
    <dgm:pt modelId="{1706411D-0F3E-984F-A51E-D85011BA0FB2}" type="pres">
      <dgm:prSet presAssocID="{81D6B656-FABE-4E4F-AFBF-21A1697C4E7F}" presName="gear2srcNode" presStyleLbl="node1" presStyleIdx="1" presStyleCnt="3"/>
      <dgm:spPr/>
    </dgm:pt>
    <dgm:pt modelId="{73B6DE46-514B-0F49-B4A6-E52BF9193E12}" type="pres">
      <dgm:prSet presAssocID="{81D6B656-FABE-4E4F-AFBF-21A1697C4E7F}" presName="gear2dstNode" presStyleLbl="node1" presStyleIdx="1" presStyleCnt="3"/>
      <dgm:spPr/>
    </dgm:pt>
    <dgm:pt modelId="{B5E15B41-95DC-2248-9E8C-68141135543F}" type="pres">
      <dgm:prSet presAssocID="{B33BAAD5-5CB4-B44F-BA28-394C39C53366}" presName="gear3" presStyleLbl="node1" presStyleIdx="2" presStyleCnt="3"/>
      <dgm:spPr/>
    </dgm:pt>
    <dgm:pt modelId="{2657F00B-583D-6447-92B4-C61EEAED9B91}" type="pres">
      <dgm:prSet presAssocID="{B33BAAD5-5CB4-B44F-BA28-394C39C5336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7740FDD-01BC-EC4B-87DB-BCF0149F993D}" type="pres">
      <dgm:prSet presAssocID="{B33BAAD5-5CB4-B44F-BA28-394C39C53366}" presName="gear3srcNode" presStyleLbl="node1" presStyleIdx="2" presStyleCnt="3"/>
      <dgm:spPr/>
    </dgm:pt>
    <dgm:pt modelId="{0959241B-603F-8D4B-8845-369328A09891}" type="pres">
      <dgm:prSet presAssocID="{B33BAAD5-5CB4-B44F-BA28-394C39C53366}" presName="gear3dstNode" presStyleLbl="node1" presStyleIdx="2" presStyleCnt="3"/>
      <dgm:spPr/>
    </dgm:pt>
    <dgm:pt modelId="{96D8C458-4B36-9149-8C5E-52A46D845D8A}" type="pres">
      <dgm:prSet presAssocID="{BA053511-A912-B640-894D-D125F45FDE0F}" presName="connector1" presStyleLbl="sibTrans2D1" presStyleIdx="0" presStyleCnt="3"/>
      <dgm:spPr/>
    </dgm:pt>
    <dgm:pt modelId="{1D76B9EF-41E8-A940-91FB-D31FE9D66EB8}" type="pres">
      <dgm:prSet presAssocID="{AC29AE7D-72EC-EB40-8850-09DFC227CD6A}" presName="connector2" presStyleLbl="sibTrans2D1" presStyleIdx="1" presStyleCnt="3"/>
      <dgm:spPr/>
    </dgm:pt>
    <dgm:pt modelId="{605C9334-0489-494E-BD6A-A76A0F6278DA}" type="pres">
      <dgm:prSet presAssocID="{3024F85E-81D0-0548-9A6F-9D697329D66A}" presName="connector3" presStyleLbl="sibTrans2D1" presStyleIdx="2" presStyleCnt="3"/>
      <dgm:spPr/>
    </dgm:pt>
  </dgm:ptLst>
  <dgm:cxnLst>
    <dgm:cxn modelId="{AB435D11-A3EE-D743-9583-5339BC769B05}" type="presOf" srcId="{E0DD6DA8-9036-F744-8369-22174FD34C4D}" destId="{229AE9DD-3D04-AF4F-AB73-498CCF7129E5}" srcOrd="0" destOrd="0" presId="urn:microsoft.com/office/officeart/2005/8/layout/gear1"/>
    <dgm:cxn modelId="{6D4CFF18-4666-FE4E-AD18-DE46367A1116}" srcId="{E0DD6DA8-9036-F744-8369-22174FD34C4D}" destId="{E99306A7-445F-904B-908B-4433033B091A}" srcOrd="0" destOrd="0" parTransId="{D1790F5C-F6A4-D24E-9B2E-8D294C38D5CC}" sibTransId="{BA053511-A912-B640-894D-D125F45FDE0F}"/>
    <dgm:cxn modelId="{62F80432-514B-7649-BE9B-83F147FD8980}" type="presOf" srcId="{E99306A7-445F-904B-908B-4433033B091A}" destId="{7CF511B4-B0F9-EB4B-82E2-EAA740A0FD46}" srcOrd="0" destOrd="0" presId="urn:microsoft.com/office/officeart/2005/8/layout/gear1"/>
    <dgm:cxn modelId="{901EBB3A-FBB1-5F44-9A7B-F814DF3D92FA}" srcId="{E0DD6DA8-9036-F744-8369-22174FD34C4D}" destId="{81D6B656-FABE-4E4F-AFBF-21A1697C4E7F}" srcOrd="1" destOrd="0" parTransId="{A5B27340-ED89-2849-9F9C-BF005F682EC3}" sibTransId="{AC29AE7D-72EC-EB40-8850-09DFC227CD6A}"/>
    <dgm:cxn modelId="{56D92A3C-D47E-604D-B4D2-6C87B92C657B}" srcId="{E0DD6DA8-9036-F744-8369-22174FD34C4D}" destId="{B33BAAD5-5CB4-B44F-BA28-394C39C53366}" srcOrd="2" destOrd="0" parTransId="{4C2827ED-F174-184F-A278-75B071F9D7E1}" sibTransId="{3024F85E-81D0-0548-9A6F-9D697329D66A}"/>
    <dgm:cxn modelId="{60A2D55E-3D98-8841-A789-06B2E86C1AB3}" type="presOf" srcId="{E99306A7-445F-904B-908B-4433033B091A}" destId="{07E15553-0997-114B-92F8-3E2D5313F967}" srcOrd="1" destOrd="0" presId="urn:microsoft.com/office/officeart/2005/8/layout/gear1"/>
    <dgm:cxn modelId="{90969D69-AA50-D74E-8DE8-F07E5B865748}" type="presOf" srcId="{81D6B656-FABE-4E4F-AFBF-21A1697C4E7F}" destId="{73B6DE46-514B-0F49-B4A6-E52BF9193E12}" srcOrd="2" destOrd="0" presId="urn:microsoft.com/office/officeart/2005/8/layout/gear1"/>
    <dgm:cxn modelId="{DB62086B-C2F3-A349-943C-65DC06D18D48}" type="presOf" srcId="{BA053511-A912-B640-894D-D125F45FDE0F}" destId="{96D8C458-4B36-9149-8C5E-52A46D845D8A}" srcOrd="0" destOrd="0" presId="urn:microsoft.com/office/officeart/2005/8/layout/gear1"/>
    <dgm:cxn modelId="{0FA17B7C-F287-F648-9346-CD9DB3C2C198}" type="presOf" srcId="{81D6B656-FABE-4E4F-AFBF-21A1697C4E7F}" destId="{BD5986EA-A5DC-9249-AD87-BC89EBE4CDDB}" srcOrd="0" destOrd="0" presId="urn:microsoft.com/office/officeart/2005/8/layout/gear1"/>
    <dgm:cxn modelId="{E8B5CB7F-816A-1042-A4C1-BC96EA621C24}" type="presOf" srcId="{E99306A7-445F-904B-908B-4433033B091A}" destId="{D0F3AB40-1455-664F-8814-3C5C1D8D2C53}" srcOrd="2" destOrd="0" presId="urn:microsoft.com/office/officeart/2005/8/layout/gear1"/>
    <dgm:cxn modelId="{6937F48B-5122-FB4F-B21B-D5DA027A0768}" type="presOf" srcId="{81D6B656-FABE-4E4F-AFBF-21A1697C4E7F}" destId="{1706411D-0F3E-984F-A51E-D85011BA0FB2}" srcOrd="1" destOrd="0" presId="urn:microsoft.com/office/officeart/2005/8/layout/gear1"/>
    <dgm:cxn modelId="{8B129B91-A83E-F748-9294-D680C2A5B0C9}" type="presOf" srcId="{B33BAAD5-5CB4-B44F-BA28-394C39C53366}" destId="{2657F00B-583D-6447-92B4-C61EEAED9B91}" srcOrd="1" destOrd="0" presId="urn:microsoft.com/office/officeart/2005/8/layout/gear1"/>
    <dgm:cxn modelId="{E1CF7BA5-7FF5-6F4F-AAAB-43642E377785}" type="presOf" srcId="{B33BAAD5-5CB4-B44F-BA28-394C39C53366}" destId="{B5E15B41-95DC-2248-9E8C-68141135543F}" srcOrd="0" destOrd="0" presId="urn:microsoft.com/office/officeart/2005/8/layout/gear1"/>
    <dgm:cxn modelId="{1D38D0B0-2A98-5341-B6A8-7C55E0B35284}" type="presOf" srcId="{B33BAAD5-5CB4-B44F-BA28-394C39C53366}" destId="{37740FDD-01BC-EC4B-87DB-BCF0149F993D}" srcOrd="2" destOrd="0" presId="urn:microsoft.com/office/officeart/2005/8/layout/gear1"/>
    <dgm:cxn modelId="{13A06CE0-00C4-9548-A777-5CFC81CD00C6}" type="presOf" srcId="{AC29AE7D-72EC-EB40-8850-09DFC227CD6A}" destId="{1D76B9EF-41E8-A940-91FB-D31FE9D66EB8}" srcOrd="0" destOrd="0" presId="urn:microsoft.com/office/officeart/2005/8/layout/gear1"/>
    <dgm:cxn modelId="{BB020EE6-B4C2-C742-ADFD-6EE45C8D73AC}" type="presOf" srcId="{B33BAAD5-5CB4-B44F-BA28-394C39C53366}" destId="{0959241B-603F-8D4B-8845-369328A09891}" srcOrd="3" destOrd="0" presId="urn:microsoft.com/office/officeart/2005/8/layout/gear1"/>
    <dgm:cxn modelId="{0826FEF8-87CE-7140-9CB9-2D627558D2D9}" type="presOf" srcId="{3024F85E-81D0-0548-9A6F-9D697329D66A}" destId="{605C9334-0489-494E-BD6A-A76A0F6278DA}" srcOrd="0" destOrd="0" presId="urn:microsoft.com/office/officeart/2005/8/layout/gear1"/>
    <dgm:cxn modelId="{04B34D8E-B5FE-164B-B453-E2196B678481}" type="presParOf" srcId="{229AE9DD-3D04-AF4F-AB73-498CCF7129E5}" destId="{7CF511B4-B0F9-EB4B-82E2-EAA740A0FD46}" srcOrd="0" destOrd="0" presId="urn:microsoft.com/office/officeart/2005/8/layout/gear1"/>
    <dgm:cxn modelId="{EDDABB52-672D-624F-9EA9-D138160232BC}" type="presParOf" srcId="{229AE9DD-3D04-AF4F-AB73-498CCF7129E5}" destId="{07E15553-0997-114B-92F8-3E2D5313F967}" srcOrd="1" destOrd="0" presId="urn:microsoft.com/office/officeart/2005/8/layout/gear1"/>
    <dgm:cxn modelId="{A97652D9-03D8-0444-AB9D-CB47C6D2FFD5}" type="presParOf" srcId="{229AE9DD-3D04-AF4F-AB73-498CCF7129E5}" destId="{D0F3AB40-1455-664F-8814-3C5C1D8D2C53}" srcOrd="2" destOrd="0" presId="urn:microsoft.com/office/officeart/2005/8/layout/gear1"/>
    <dgm:cxn modelId="{AC731DAC-9E1F-EB4B-95A1-BABF05E87E17}" type="presParOf" srcId="{229AE9DD-3D04-AF4F-AB73-498CCF7129E5}" destId="{BD5986EA-A5DC-9249-AD87-BC89EBE4CDDB}" srcOrd="3" destOrd="0" presId="urn:microsoft.com/office/officeart/2005/8/layout/gear1"/>
    <dgm:cxn modelId="{6133223E-6EC5-E648-A8C0-F1F54BC26CE6}" type="presParOf" srcId="{229AE9DD-3D04-AF4F-AB73-498CCF7129E5}" destId="{1706411D-0F3E-984F-A51E-D85011BA0FB2}" srcOrd="4" destOrd="0" presId="urn:microsoft.com/office/officeart/2005/8/layout/gear1"/>
    <dgm:cxn modelId="{D865120D-99B6-2D46-B7A4-15AF48A87E1C}" type="presParOf" srcId="{229AE9DD-3D04-AF4F-AB73-498CCF7129E5}" destId="{73B6DE46-514B-0F49-B4A6-E52BF9193E12}" srcOrd="5" destOrd="0" presId="urn:microsoft.com/office/officeart/2005/8/layout/gear1"/>
    <dgm:cxn modelId="{6D3D6063-08B9-3E41-89DB-ACEEB5A4B4C8}" type="presParOf" srcId="{229AE9DD-3D04-AF4F-AB73-498CCF7129E5}" destId="{B5E15B41-95DC-2248-9E8C-68141135543F}" srcOrd="6" destOrd="0" presId="urn:microsoft.com/office/officeart/2005/8/layout/gear1"/>
    <dgm:cxn modelId="{BC49E73F-FA74-E74C-95D4-2608726720F6}" type="presParOf" srcId="{229AE9DD-3D04-AF4F-AB73-498CCF7129E5}" destId="{2657F00B-583D-6447-92B4-C61EEAED9B91}" srcOrd="7" destOrd="0" presId="urn:microsoft.com/office/officeart/2005/8/layout/gear1"/>
    <dgm:cxn modelId="{FE7DFED2-BB01-564E-8657-ED07C1F4269E}" type="presParOf" srcId="{229AE9DD-3D04-AF4F-AB73-498CCF7129E5}" destId="{37740FDD-01BC-EC4B-87DB-BCF0149F993D}" srcOrd="8" destOrd="0" presId="urn:microsoft.com/office/officeart/2005/8/layout/gear1"/>
    <dgm:cxn modelId="{C058E0B5-BFCA-F644-99AC-5FF11DEF8675}" type="presParOf" srcId="{229AE9DD-3D04-AF4F-AB73-498CCF7129E5}" destId="{0959241B-603F-8D4B-8845-369328A09891}" srcOrd="9" destOrd="0" presId="urn:microsoft.com/office/officeart/2005/8/layout/gear1"/>
    <dgm:cxn modelId="{B650983F-1DF4-6347-95AA-FBF4C4236C7C}" type="presParOf" srcId="{229AE9DD-3D04-AF4F-AB73-498CCF7129E5}" destId="{96D8C458-4B36-9149-8C5E-52A46D845D8A}" srcOrd="10" destOrd="0" presId="urn:microsoft.com/office/officeart/2005/8/layout/gear1"/>
    <dgm:cxn modelId="{A6AEC53F-EBF6-5043-A520-BFAB1E384CF4}" type="presParOf" srcId="{229AE9DD-3D04-AF4F-AB73-498CCF7129E5}" destId="{1D76B9EF-41E8-A940-91FB-D31FE9D66EB8}" srcOrd="11" destOrd="0" presId="urn:microsoft.com/office/officeart/2005/8/layout/gear1"/>
    <dgm:cxn modelId="{34C56EA3-918D-784D-8929-0F687AE1EF17}" type="presParOf" srcId="{229AE9DD-3D04-AF4F-AB73-498CCF7129E5}" destId="{605C9334-0489-494E-BD6A-A76A0F6278D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511B4-B0F9-EB4B-82E2-EAA740A0FD46}">
      <dsp:nvSpPr>
        <dsp:cNvPr id="0" name=""/>
        <dsp:cNvSpPr/>
      </dsp:nvSpPr>
      <dsp:spPr>
        <a:xfrm>
          <a:off x="3213209" y="1579039"/>
          <a:ext cx="1929937" cy="1929937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Eager to try new ideas</a:t>
          </a:r>
        </a:p>
      </dsp:txBody>
      <dsp:txXfrm>
        <a:off x="3601212" y="2031118"/>
        <a:ext cx="1153931" cy="992027"/>
      </dsp:txXfrm>
    </dsp:sp>
    <dsp:sp modelId="{BD5986EA-A5DC-9249-AD87-BC89EBE4CDDB}">
      <dsp:nvSpPr>
        <dsp:cNvPr id="0" name=""/>
        <dsp:cNvSpPr/>
      </dsp:nvSpPr>
      <dsp:spPr>
        <a:xfrm>
          <a:off x="2090337" y="1122872"/>
          <a:ext cx="1403590" cy="140359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Laid back</a:t>
          </a:r>
        </a:p>
      </dsp:txBody>
      <dsp:txXfrm>
        <a:off x="2443695" y="1478366"/>
        <a:ext cx="696874" cy="692602"/>
      </dsp:txXfrm>
    </dsp:sp>
    <dsp:sp modelId="{B5E15B41-95DC-2248-9E8C-68141135543F}">
      <dsp:nvSpPr>
        <dsp:cNvPr id="0" name=""/>
        <dsp:cNvSpPr/>
      </dsp:nvSpPr>
      <dsp:spPr>
        <a:xfrm rot="20700000">
          <a:off x="2876491" y="154538"/>
          <a:ext cx="1375232" cy="1375232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Resistant</a:t>
          </a:r>
        </a:p>
      </dsp:txBody>
      <dsp:txXfrm rot="-20700000">
        <a:off x="3178119" y="456167"/>
        <a:ext cx="771974" cy="771974"/>
      </dsp:txXfrm>
    </dsp:sp>
    <dsp:sp modelId="{96D8C458-4B36-9149-8C5E-52A46D845D8A}">
      <dsp:nvSpPr>
        <dsp:cNvPr id="0" name=""/>
        <dsp:cNvSpPr/>
      </dsp:nvSpPr>
      <dsp:spPr>
        <a:xfrm>
          <a:off x="3057432" y="1291988"/>
          <a:ext cx="2470319" cy="2470319"/>
        </a:xfrm>
        <a:prstGeom prst="circularArrow">
          <a:avLst>
            <a:gd name="adj1" fmla="val 4687"/>
            <a:gd name="adj2" fmla="val 299029"/>
            <a:gd name="adj3" fmla="val 2497377"/>
            <a:gd name="adj4" fmla="val 15902362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76B9EF-41E8-A940-91FB-D31FE9D66EB8}">
      <dsp:nvSpPr>
        <dsp:cNvPr id="0" name=""/>
        <dsp:cNvSpPr/>
      </dsp:nvSpPr>
      <dsp:spPr>
        <a:xfrm>
          <a:off x="1841763" y="815252"/>
          <a:ext cx="1794841" cy="179484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5C9334-0489-494E-BD6A-A76A0F6278DA}">
      <dsp:nvSpPr>
        <dsp:cNvPr id="0" name=""/>
        <dsp:cNvSpPr/>
      </dsp:nvSpPr>
      <dsp:spPr>
        <a:xfrm>
          <a:off x="2558385" y="-143748"/>
          <a:ext cx="1935200" cy="193520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June 20, 2018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June 20,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5"/>
            <a:ext cx="3226269" cy="270825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Building Capacity: Lessons from the Striving Reader Grant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9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35274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Understanding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53992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question…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separate initiatives has your school or district undergone in the last five years?</a:t>
            </a:r>
          </a:p>
          <a:p>
            <a:pPr lvl="1"/>
            <a:r>
              <a:rPr lang="en-US" dirty="0"/>
              <a:t>A.) &gt;2</a:t>
            </a:r>
          </a:p>
          <a:p>
            <a:pPr lvl="1"/>
            <a:r>
              <a:rPr lang="en-US" dirty="0"/>
              <a:t>B.)2-3</a:t>
            </a:r>
          </a:p>
          <a:p>
            <a:pPr lvl="1"/>
            <a:r>
              <a:rPr lang="en-US" dirty="0"/>
              <a:t>C.)3&lt;</a:t>
            </a:r>
          </a:p>
          <a:p>
            <a:pPr lvl="1"/>
            <a:r>
              <a:rPr lang="en-US" dirty="0"/>
              <a:t>D.)I’ve really stopped counting.</a:t>
            </a:r>
          </a:p>
        </p:txBody>
      </p:sp>
    </p:spTree>
    <p:extLst>
      <p:ext uri="{BB962C8B-B14F-4D97-AF65-F5344CB8AC3E}">
        <p14:creationId xmlns:p14="http://schemas.microsoft.com/office/powerpoint/2010/main" val="227276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follow up question…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percentage of the initiatives attempted have been fully, consistently implemented?</a:t>
            </a:r>
          </a:p>
          <a:p>
            <a:pPr lvl="1"/>
            <a:r>
              <a:rPr lang="en-US" dirty="0"/>
              <a:t>A.) &gt;25%</a:t>
            </a:r>
          </a:p>
          <a:p>
            <a:pPr lvl="1"/>
            <a:r>
              <a:rPr lang="en-US" dirty="0"/>
              <a:t>B.) &gt;50%</a:t>
            </a:r>
          </a:p>
          <a:p>
            <a:pPr lvl="1"/>
            <a:r>
              <a:rPr lang="en-US" dirty="0"/>
              <a:t>C.) &gt;75%</a:t>
            </a:r>
          </a:p>
          <a:p>
            <a:pPr lvl="1"/>
            <a:r>
              <a:rPr lang="en-US" dirty="0"/>
              <a:t>D.)  All our initiatives are perfect!  What are you implying?!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18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school was no different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Initiatives attempted:</a:t>
            </a:r>
          </a:p>
          <a:p>
            <a:pPr lvl="1"/>
            <a:r>
              <a:rPr lang="en-US" dirty="0"/>
              <a:t>SBG</a:t>
            </a:r>
          </a:p>
          <a:p>
            <a:pPr lvl="1"/>
            <a:r>
              <a:rPr lang="en-US" dirty="0"/>
              <a:t>Class Meetings</a:t>
            </a:r>
          </a:p>
          <a:p>
            <a:pPr lvl="1"/>
            <a:r>
              <a:rPr lang="en-US" dirty="0"/>
              <a:t>Various purchased curricula </a:t>
            </a:r>
          </a:p>
          <a:p>
            <a:pPr lvl="1"/>
            <a:r>
              <a:rPr lang="en-US" dirty="0"/>
              <a:t>LFS</a:t>
            </a:r>
          </a:p>
          <a:p>
            <a:pPr lvl="1"/>
            <a:r>
              <a:rPr lang="en-US" dirty="0"/>
              <a:t>PBL</a:t>
            </a:r>
          </a:p>
          <a:p>
            <a:pPr lvl="1"/>
            <a:r>
              <a:rPr lang="en-US" dirty="0"/>
              <a:t>PGC</a:t>
            </a:r>
          </a:p>
          <a:p>
            <a:pPr lvl="1"/>
            <a:r>
              <a:rPr lang="en-US" dirty="0"/>
              <a:t>RTI</a:t>
            </a:r>
          </a:p>
          <a:p>
            <a:pPr lvl="1"/>
            <a:r>
              <a:rPr lang="en-US" dirty="0"/>
              <a:t>PLC</a:t>
            </a:r>
          </a:p>
          <a:p>
            <a:pPr lvl="1"/>
            <a:r>
              <a:rPr lang="en-US" dirty="0"/>
              <a:t>CCSS</a:t>
            </a:r>
          </a:p>
          <a:p>
            <a:pPr lvl="1"/>
            <a:r>
              <a:rPr lang="en-US" dirty="0"/>
              <a:t>Split college design</a:t>
            </a:r>
          </a:p>
        </p:txBody>
      </p:sp>
    </p:spTree>
    <p:extLst>
      <p:ext uri="{BB962C8B-B14F-4D97-AF65-F5344CB8AC3E}">
        <p14:creationId xmlns:p14="http://schemas.microsoft.com/office/powerpoint/2010/main" val="373281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988" y="2095045"/>
            <a:ext cx="5355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Why do so so many initiatives fail?</a:t>
            </a:r>
          </a:p>
        </p:txBody>
      </p:sp>
    </p:spTree>
    <p:extLst>
      <p:ext uri="{BB962C8B-B14F-4D97-AF65-F5344CB8AC3E}">
        <p14:creationId xmlns:p14="http://schemas.microsoft.com/office/powerpoint/2010/main" val="3991764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problems with traditional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Limited time</a:t>
            </a:r>
          </a:p>
          <a:p>
            <a:pPr lvl="1"/>
            <a:r>
              <a:rPr lang="en-US" dirty="0"/>
              <a:t>Leads to one-and-done sessions</a:t>
            </a:r>
          </a:p>
          <a:p>
            <a:r>
              <a:rPr lang="en-US" dirty="0"/>
              <a:t>Monitoring actual engagement</a:t>
            </a:r>
          </a:p>
          <a:p>
            <a:r>
              <a:rPr lang="en-US" dirty="0"/>
              <a:t>Evaluating success</a:t>
            </a:r>
          </a:p>
          <a:p>
            <a:r>
              <a:rPr lang="en-US" dirty="0"/>
              <a:t>Ensuring it training translates into practice</a:t>
            </a:r>
          </a:p>
          <a:p>
            <a:r>
              <a:rPr lang="en-US" dirty="0"/>
              <a:t>Handling push-back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0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I’m going to recommend two titles right here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631847" y="2312988"/>
            <a:ext cx="2705022" cy="349408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083044" y="2312987"/>
            <a:ext cx="2441162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2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According to Zepeda*:</a:t>
            </a:r>
            <a:br>
              <a:rPr lang="en-US" dirty="0"/>
            </a:br>
            <a:r>
              <a:rPr lang="en-US" dirty="0"/>
              <a:t>Well designed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Extends over time </a:t>
            </a:r>
          </a:p>
          <a:p>
            <a:r>
              <a:rPr lang="en-US" dirty="0"/>
              <a:t>Has planned follow-up</a:t>
            </a:r>
          </a:p>
          <a:p>
            <a:r>
              <a:rPr lang="en-US" dirty="0"/>
              <a:t>Is job-embedded</a:t>
            </a:r>
          </a:p>
          <a:p>
            <a:r>
              <a:rPr lang="en-US" dirty="0"/>
              <a:t>Promotes reflection and inquiry</a:t>
            </a:r>
          </a:p>
          <a:p>
            <a:r>
              <a:rPr lang="en-US" dirty="0"/>
              <a:t>Includes multiple modalities</a:t>
            </a:r>
          </a:p>
          <a:p>
            <a:r>
              <a:rPr lang="en-US" dirty="0"/>
              <a:t>Is site-based and includes teachers from the same grade level and subject area</a:t>
            </a:r>
          </a:p>
          <a:p>
            <a:r>
              <a:rPr lang="en-US" dirty="0"/>
              <a:t>Is based on student performance data</a:t>
            </a:r>
          </a:p>
          <a:p>
            <a:pPr marL="68580" indent="0">
              <a:buNone/>
            </a:pPr>
            <a:r>
              <a:rPr lang="en-US" sz="1300" dirty="0"/>
              <a:t>*These  points are all attributed to numerous other researchers, but she succinctly  organizes it in her text.</a:t>
            </a:r>
          </a:p>
        </p:txBody>
      </p:sp>
    </p:spTree>
    <p:extLst>
      <p:ext uri="{BB962C8B-B14F-4D97-AF65-F5344CB8AC3E}">
        <p14:creationId xmlns:p14="http://schemas.microsoft.com/office/powerpoint/2010/main" val="705449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literacy initiative, however, took root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first time, we had a comprehensive plan and the structures in place to follow through.</a:t>
            </a:r>
          </a:p>
          <a:p>
            <a:r>
              <a:rPr lang="en-US" dirty="0"/>
              <a:t>A comprehensive plan brought order to some of our other initiatives</a:t>
            </a:r>
          </a:p>
        </p:txBody>
      </p:sp>
    </p:spTree>
    <p:extLst>
      <p:ext uri="{BB962C8B-B14F-4D97-AF65-F5344CB8AC3E}">
        <p14:creationId xmlns:p14="http://schemas.microsoft.com/office/powerpoint/2010/main" val="1367216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major difference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en-US" dirty="0"/>
              <a:t>was how we handled the professional development</a:t>
            </a:r>
          </a:p>
          <a:p>
            <a:pPr lvl="1"/>
            <a:r>
              <a:rPr lang="en-US" dirty="0"/>
              <a:t>Had a clear focus</a:t>
            </a:r>
          </a:p>
          <a:p>
            <a:pPr lvl="1"/>
            <a:r>
              <a:rPr lang="en-US" dirty="0"/>
              <a:t>Established a pilot team</a:t>
            </a:r>
          </a:p>
          <a:p>
            <a:pPr lvl="1"/>
            <a:r>
              <a:rPr lang="en-US" dirty="0"/>
              <a:t>Gathered evidence</a:t>
            </a:r>
          </a:p>
          <a:p>
            <a:pPr lvl="1"/>
            <a:r>
              <a:rPr lang="en-US" dirty="0"/>
              <a:t>Creating a coach role</a:t>
            </a:r>
          </a:p>
          <a:p>
            <a:pPr lvl="1"/>
            <a:r>
              <a:rPr lang="en-US" dirty="0"/>
              <a:t>Designing a comprehensive plan for engaging staff</a:t>
            </a:r>
          </a:p>
          <a:p>
            <a:pPr lvl="1"/>
            <a:r>
              <a:rPr lang="en-US" dirty="0"/>
              <a:t>Analyzing data</a:t>
            </a:r>
          </a:p>
          <a:p>
            <a:pPr lvl="2"/>
            <a:r>
              <a:rPr lang="en-US" dirty="0"/>
              <a:t>Teacher</a:t>
            </a:r>
          </a:p>
          <a:p>
            <a:pPr lvl="2"/>
            <a:r>
              <a:rPr lang="en-US" dirty="0"/>
              <a:t>Student</a:t>
            </a:r>
          </a:p>
          <a:p>
            <a:pPr lvl="1"/>
            <a:r>
              <a:rPr lang="en-US" dirty="0"/>
              <a:t>Had follow-up training</a:t>
            </a:r>
          </a:p>
          <a:p>
            <a:pPr lvl="1"/>
            <a:r>
              <a:rPr lang="en-US" dirty="0"/>
              <a:t>Embedded professional development with curricular development</a:t>
            </a:r>
          </a:p>
          <a:p>
            <a:pPr lvl="1"/>
            <a:r>
              <a:rPr lang="en-US" dirty="0"/>
              <a:t>Allocated and protected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Explaining my role in the Striving Reader Grants</a:t>
            </a:r>
          </a:p>
          <a:p>
            <a:r>
              <a:rPr lang="en-US" dirty="0"/>
              <a:t>Understanding Successful Professional Development</a:t>
            </a:r>
          </a:p>
          <a:p>
            <a:r>
              <a:rPr lang="en-US" dirty="0"/>
              <a:t>Looking at examples from Striving Readers</a:t>
            </a:r>
          </a:p>
          <a:p>
            <a:r>
              <a:rPr lang="en-US" dirty="0"/>
              <a:t>Planning to implement consistent literacy practices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33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most successful GA schools did the following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Had a clear focus</a:t>
            </a:r>
          </a:p>
          <a:p>
            <a:r>
              <a:rPr lang="en-US" dirty="0"/>
              <a:t>Chose a manageable scope</a:t>
            </a:r>
          </a:p>
          <a:p>
            <a:r>
              <a:rPr lang="en-US" dirty="0"/>
              <a:t>Gathered evidence</a:t>
            </a:r>
          </a:p>
          <a:p>
            <a:r>
              <a:rPr lang="en-US" dirty="0"/>
              <a:t>Leveraged a coach role</a:t>
            </a:r>
          </a:p>
          <a:p>
            <a:r>
              <a:rPr lang="en-US" dirty="0"/>
              <a:t>Designed long-term plan for developing staff</a:t>
            </a:r>
          </a:p>
          <a:p>
            <a:r>
              <a:rPr lang="en-US" dirty="0"/>
              <a:t>Analyzed data</a:t>
            </a:r>
          </a:p>
          <a:p>
            <a:pPr lvl="1"/>
            <a:r>
              <a:rPr lang="en-US" dirty="0"/>
              <a:t>Teacher</a:t>
            </a:r>
          </a:p>
          <a:p>
            <a:pPr lvl="1"/>
            <a:r>
              <a:rPr lang="en-US" dirty="0"/>
              <a:t>Student</a:t>
            </a:r>
          </a:p>
          <a:p>
            <a:r>
              <a:rPr lang="en-US" dirty="0"/>
              <a:t>Had follow-up training</a:t>
            </a:r>
          </a:p>
          <a:p>
            <a:r>
              <a:rPr lang="en-US" dirty="0"/>
              <a:t>Embedded professional development within curricular development</a:t>
            </a:r>
          </a:p>
          <a:p>
            <a:r>
              <a:rPr lang="en-US" dirty="0"/>
              <a:t>Allocated and protected time</a:t>
            </a:r>
          </a:p>
        </p:txBody>
      </p:sp>
    </p:spTree>
    <p:extLst>
      <p:ext uri="{BB962C8B-B14F-4D97-AF65-F5344CB8AC3E}">
        <p14:creationId xmlns:p14="http://schemas.microsoft.com/office/powerpoint/2010/main" val="324430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Minute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Look at your grant documents</a:t>
            </a:r>
          </a:p>
          <a:p>
            <a:r>
              <a:rPr lang="en-US" dirty="0"/>
              <a:t>How many of these characteristics do you see?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48573" y="2638806"/>
            <a:ext cx="2514488" cy="24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37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D1C7-AD23-0E49-8463-DDF75A54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are here because we want two things: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EA69A-23C8-A64F-A462-33C4D4BE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improve teacher literacy practices through professional development</a:t>
            </a:r>
          </a:p>
          <a:p>
            <a:r>
              <a:rPr lang="en-US" dirty="0"/>
              <a:t>To increase the reading abilities of our students</a:t>
            </a:r>
          </a:p>
          <a:p>
            <a:pPr lvl="1"/>
            <a:r>
              <a:rPr lang="en-US" dirty="0"/>
              <a:t>As measured by classroom performance</a:t>
            </a:r>
          </a:p>
          <a:p>
            <a:pPr lvl="1"/>
            <a:r>
              <a:rPr lang="en-US" dirty="0"/>
              <a:t>As measured by assessments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31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Picking a Scope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721" y="2316009"/>
            <a:ext cx="3427538" cy="639762"/>
          </a:xfrm>
        </p:spPr>
        <p:txBody>
          <a:bodyPr/>
          <a:lstStyle/>
          <a:p>
            <a:r>
              <a:rPr lang="en-US" dirty="0"/>
              <a:t>A Single Strategy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Choosing one literacy element to implement well</a:t>
            </a:r>
          </a:p>
          <a:p>
            <a:pPr lvl="1"/>
            <a:r>
              <a:rPr lang="en-US" dirty="0"/>
              <a:t>An intervention period using a single reading strategy</a:t>
            </a:r>
          </a:p>
          <a:p>
            <a:pPr lvl="1"/>
            <a:r>
              <a:rPr lang="en-US" dirty="0"/>
              <a:t>A single strategy to implement across content areas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3" y="2316010"/>
            <a:ext cx="3422402" cy="639762"/>
          </a:xfrm>
        </p:spPr>
        <p:txBody>
          <a:bodyPr/>
          <a:lstStyle/>
          <a:p>
            <a:r>
              <a:rPr lang="en-US" dirty="0"/>
              <a:t>A Single Team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Choosing the group of people to work on a number of strategies</a:t>
            </a:r>
          </a:p>
          <a:p>
            <a:pPr lvl="1"/>
            <a:r>
              <a:rPr lang="en-US" dirty="0"/>
              <a:t>Cross curricular teams using literacy strategies</a:t>
            </a:r>
          </a:p>
          <a:p>
            <a:pPr lvl="1"/>
            <a:r>
              <a:rPr lang="en-US" dirty="0"/>
              <a:t>A single grade level</a:t>
            </a:r>
          </a:p>
        </p:txBody>
      </p:sp>
    </p:spTree>
    <p:extLst>
      <p:ext uri="{BB962C8B-B14F-4D97-AF65-F5344CB8AC3E}">
        <p14:creationId xmlns:p14="http://schemas.microsoft.com/office/powerpoint/2010/main" val="646370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According to Zepeda*:</a:t>
            </a:r>
            <a:br>
              <a:rPr lang="en-US" dirty="0"/>
            </a:br>
            <a:r>
              <a:rPr lang="en-US" dirty="0"/>
              <a:t>Well designed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Extends over time </a:t>
            </a:r>
          </a:p>
          <a:p>
            <a:r>
              <a:rPr lang="en-US" dirty="0"/>
              <a:t>Has planned follow-up</a:t>
            </a:r>
          </a:p>
          <a:p>
            <a:r>
              <a:rPr lang="en-US" dirty="0"/>
              <a:t>Is job-embedded</a:t>
            </a:r>
          </a:p>
          <a:p>
            <a:r>
              <a:rPr lang="en-US" dirty="0"/>
              <a:t>Promotes reflection and inquiry</a:t>
            </a:r>
          </a:p>
          <a:p>
            <a:r>
              <a:rPr lang="en-US" dirty="0"/>
              <a:t>Includes multiple modalities</a:t>
            </a:r>
          </a:p>
          <a:p>
            <a:r>
              <a:rPr lang="en-US" b="1" dirty="0"/>
              <a:t>Is site-based and includes teachers from the same grade level and subject area</a:t>
            </a:r>
          </a:p>
          <a:p>
            <a:r>
              <a:rPr lang="en-US" dirty="0"/>
              <a:t>Is based on student performance data</a:t>
            </a:r>
          </a:p>
          <a:p>
            <a:pPr marL="68580" indent="0">
              <a:buNone/>
            </a:pPr>
            <a:r>
              <a:rPr lang="en-US" sz="1300" dirty="0"/>
              <a:t>*These  points are all attributed to numerous other researchers, but she succinctly  organizes it in her text.</a:t>
            </a:r>
          </a:p>
        </p:txBody>
      </p:sp>
    </p:spTree>
    <p:extLst>
      <p:ext uri="{BB962C8B-B14F-4D97-AF65-F5344CB8AC3E}">
        <p14:creationId xmlns:p14="http://schemas.microsoft.com/office/powerpoint/2010/main" val="4289056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Several Schools/Districts initially chose a single strategy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0" y="2316009"/>
            <a:ext cx="3425769" cy="639762"/>
          </a:xfrm>
        </p:spPr>
        <p:txBody>
          <a:bodyPr/>
          <a:lstStyle/>
          <a:p>
            <a:r>
              <a:rPr lang="en-US" dirty="0"/>
              <a:t>Colquitt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Created an intervention period using PALS</a:t>
            </a:r>
          </a:p>
          <a:p>
            <a:r>
              <a:rPr lang="en-US" dirty="0"/>
              <a:t>Trained the entire staff to engage in this practice</a:t>
            </a:r>
          </a:p>
          <a:p>
            <a:r>
              <a:rPr lang="en-US" dirty="0"/>
              <a:t>Focused on one school at a time</a:t>
            </a:r>
          </a:p>
          <a:p>
            <a:r>
              <a:rPr lang="en-US" dirty="0"/>
              <a:t>Celebrated student growth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54575" y="3535680"/>
            <a:ext cx="3311823" cy="15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83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Single Team</a:t>
            </a:r>
          </a:p>
        </p:txBody>
      </p:sp>
      <p:pic>
        <p:nvPicPr>
          <p:cNvPr id="5" name="TransferStrategies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14" y="2313432"/>
            <a:ext cx="3594850" cy="270783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Worked to fully implement the literacy strategies that we learned from Dr. </a:t>
            </a:r>
            <a:r>
              <a:rPr lang="en-US" dirty="0" err="1"/>
              <a:t>Wapole</a:t>
            </a:r>
            <a:r>
              <a:rPr lang="en-US" dirty="0"/>
              <a:t>, Dr. Lewis, and Dr. McKenna</a:t>
            </a:r>
          </a:p>
          <a:p>
            <a:r>
              <a:rPr lang="en-US" dirty="0"/>
              <a:t>Small group of self-critical teachers</a:t>
            </a:r>
          </a:p>
          <a:p>
            <a:r>
              <a:rPr lang="en-US" dirty="0"/>
              <a:t>Worked through the “kinks” quietly</a:t>
            </a:r>
          </a:p>
        </p:txBody>
      </p:sp>
    </p:spTree>
    <p:extLst>
      <p:ext uri="{BB962C8B-B14F-4D97-AF65-F5344CB8AC3E}">
        <p14:creationId xmlns:p14="http://schemas.microsoft.com/office/powerpoint/2010/main" val="223239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pilot team addressed a few major problems with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teachers were all willing to experiment with a proven strategy until it worked</a:t>
            </a:r>
          </a:p>
          <a:p>
            <a:r>
              <a:rPr lang="en-US" dirty="0"/>
              <a:t>The successes were with “our kids”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 evidence gathered became a resource for school wide roll-out</a:t>
            </a:r>
          </a:p>
          <a:p>
            <a:r>
              <a:rPr lang="en-US" dirty="0"/>
              <a:t>We ended up with four content area “experts”</a:t>
            </a:r>
          </a:p>
        </p:txBody>
      </p:sp>
    </p:spTree>
    <p:extLst>
      <p:ext uri="{BB962C8B-B14F-4D97-AF65-F5344CB8AC3E}">
        <p14:creationId xmlns:p14="http://schemas.microsoft.com/office/powerpoint/2010/main" val="2008882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 you have time for a pilot team?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Let’s take a minute and identify which teachers would be suitable for the job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Qualities:</a:t>
            </a:r>
          </a:p>
          <a:p>
            <a:pPr lvl="1"/>
            <a:r>
              <a:rPr lang="en-US" dirty="0"/>
              <a:t>Strong classroom managers</a:t>
            </a:r>
          </a:p>
          <a:p>
            <a:pPr lvl="1"/>
            <a:r>
              <a:rPr lang="en-US" dirty="0"/>
              <a:t>Open to changing practices</a:t>
            </a:r>
          </a:p>
          <a:p>
            <a:pPr lvl="1"/>
            <a:r>
              <a:rPr lang="en-US" dirty="0"/>
              <a:t>Self-Reflective</a:t>
            </a:r>
          </a:p>
          <a:p>
            <a:pPr lvl="1"/>
            <a:r>
              <a:rPr lang="en-US" dirty="0"/>
              <a:t>Aren’t overly ambitious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34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your scope?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721" y="2316009"/>
            <a:ext cx="342753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single strategy at a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Choosing one literacy element to implement well</a:t>
            </a:r>
          </a:p>
          <a:p>
            <a:pPr lvl="1"/>
            <a:r>
              <a:rPr lang="en-US" dirty="0"/>
              <a:t>An intervention period using a single reading strategy</a:t>
            </a:r>
          </a:p>
          <a:p>
            <a:pPr lvl="1"/>
            <a:r>
              <a:rPr lang="en-US" dirty="0"/>
              <a:t>A single strategy to implement across content areas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3" y="2316010"/>
            <a:ext cx="3422402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single team at a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Choosing the group of people to work on a number of strategies</a:t>
            </a:r>
          </a:p>
          <a:p>
            <a:pPr lvl="1"/>
            <a:r>
              <a:rPr lang="en-US" dirty="0"/>
              <a:t>Cross Curricular teams using literacy strategies</a:t>
            </a:r>
          </a:p>
          <a:p>
            <a:pPr lvl="1"/>
            <a:r>
              <a:rPr lang="en-US" dirty="0"/>
              <a:t>A single grade level</a:t>
            </a:r>
          </a:p>
        </p:txBody>
      </p:sp>
    </p:spTree>
    <p:extLst>
      <p:ext uri="{BB962C8B-B14F-4D97-AF65-F5344CB8AC3E}">
        <p14:creationId xmlns:p14="http://schemas.microsoft.com/office/powerpoint/2010/main" val="79663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Striving Reader Grant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part of a grant cohort</a:t>
            </a:r>
          </a:p>
          <a:p>
            <a:pPr lvl="1"/>
            <a:r>
              <a:rPr lang="en-US" dirty="0"/>
              <a:t>Summer or Winter Institutes</a:t>
            </a:r>
          </a:p>
          <a:p>
            <a:pPr lvl="1"/>
            <a:r>
              <a:rPr lang="en-US" dirty="0"/>
              <a:t>Funds for on-site trainings</a:t>
            </a:r>
          </a:p>
          <a:p>
            <a:pPr lvl="1"/>
            <a:r>
              <a:rPr lang="en-US" dirty="0"/>
              <a:t>Funds for curricular materials</a:t>
            </a:r>
          </a:p>
          <a:p>
            <a:pPr lvl="1"/>
            <a:r>
              <a:rPr lang="en-US" dirty="0"/>
              <a:t>Funds for other follow-up support</a:t>
            </a:r>
          </a:p>
          <a:p>
            <a:pPr lvl="2"/>
            <a:r>
              <a:rPr lang="en-US" dirty="0"/>
              <a:t>Site-Based PD</a:t>
            </a:r>
          </a:p>
          <a:p>
            <a:pPr lvl="2"/>
            <a:r>
              <a:rPr lang="en-US" dirty="0"/>
              <a:t>Observations and walkthroughs</a:t>
            </a:r>
          </a:p>
          <a:p>
            <a:pPr lvl="2"/>
            <a:r>
              <a:rPr lang="en-US" dirty="0"/>
              <a:t>Curriculum Design Support</a:t>
            </a:r>
          </a:p>
        </p:txBody>
      </p:sp>
    </p:spTree>
    <p:extLst>
      <p:ext uri="{BB962C8B-B14F-4D97-AF65-F5344CB8AC3E}">
        <p14:creationId xmlns:p14="http://schemas.microsoft.com/office/powerpoint/2010/main" val="1447955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D5CB-4D48-AE4A-9A1D-EA2CDB6B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Consider Your Resources For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548AC-9F6A-C04C-960A-1D7AD8A4A0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Web Modules</a:t>
            </a:r>
          </a:p>
          <a:p>
            <a:r>
              <a:rPr lang="en-US" dirty="0"/>
              <a:t>Book Studies</a:t>
            </a:r>
          </a:p>
          <a:p>
            <a:r>
              <a:rPr lang="en-US" dirty="0"/>
              <a:t>External consultants</a:t>
            </a:r>
          </a:p>
          <a:p>
            <a:r>
              <a:rPr lang="en-US" dirty="0"/>
              <a:t>In-state educators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413099-7854-514C-93F4-6262C29B4EA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49862" y="2478881"/>
            <a:ext cx="22098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2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According to Zepeda*:</a:t>
            </a:r>
            <a:br>
              <a:rPr lang="en-US" dirty="0"/>
            </a:br>
            <a:r>
              <a:rPr lang="en-US" dirty="0"/>
              <a:t>Well designed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Extends over time </a:t>
            </a:r>
          </a:p>
          <a:p>
            <a:r>
              <a:rPr lang="en-US" dirty="0"/>
              <a:t>Has planned follow-up</a:t>
            </a:r>
          </a:p>
          <a:p>
            <a:r>
              <a:rPr lang="en-US" dirty="0"/>
              <a:t>Is job-embedded</a:t>
            </a:r>
          </a:p>
          <a:p>
            <a:r>
              <a:rPr lang="en-US" dirty="0"/>
              <a:t>Promotes reflection and inquiry</a:t>
            </a:r>
          </a:p>
          <a:p>
            <a:r>
              <a:rPr lang="en-US" b="1" u="sng" dirty="0"/>
              <a:t>Includes multiple modalities</a:t>
            </a:r>
          </a:p>
          <a:p>
            <a:r>
              <a:rPr lang="en-US" dirty="0"/>
              <a:t>Is site-based and includes teachers from the same grade level and subject area</a:t>
            </a:r>
          </a:p>
          <a:p>
            <a:r>
              <a:rPr lang="en-US" dirty="0"/>
              <a:t>Is based on student performance data</a:t>
            </a:r>
          </a:p>
          <a:p>
            <a:pPr marL="68580" indent="0">
              <a:buNone/>
            </a:pPr>
            <a:r>
              <a:rPr lang="en-US" sz="1300" dirty="0"/>
              <a:t>*These  points are all attributed to numerous other researchers, but she succinctly  organizes it in her text.</a:t>
            </a:r>
          </a:p>
        </p:txBody>
      </p:sp>
    </p:spTree>
    <p:extLst>
      <p:ext uri="{BB962C8B-B14F-4D97-AF65-F5344CB8AC3E}">
        <p14:creationId xmlns:p14="http://schemas.microsoft.com/office/powerpoint/2010/main" val="290442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B24A90-43E5-F14A-8D11-5786DBA4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" y="1201580"/>
            <a:ext cx="7701633" cy="44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91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D5CB-4D48-AE4A-9A1D-EA2CDB6B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Book Study: Cracking the Common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548AC-9F6A-C04C-960A-1D7AD8A4A0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Connected to most of the CRS materials</a:t>
            </a:r>
          </a:p>
          <a:p>
            <a:r>
              <a:rPr lang="en-US" dirty="0"/>
              <a:t>Clear read with a curated handful of effective strategies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413099-7854-514C-93F4-6262C29B4EA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249862" y="2478881"/>
            <a:ext cx="22098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53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Bringing in consultants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0" y="2316009"/>
            <a:ext cx="3425769" cy="639762"/>
          </a:xfrm>
        </p:spPr>
        <p:txBody>
          <a:bodyPr/>
          <a:lstStyle/>
          <a:p>
            <a:r>
              <a:rPr lang="en-US" dirty="0"/>
              <a:t>Colquitt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After initial success of intervention periods</a:t>
            </a:r>
          </a:p>
          <a:p>
            <a:r>
              <a:rPr lang="en-US" dirty="0"/>
              <a:t>Created plan with consultant to affect practices in Tier 1 instruction</a:t>
            </a:r>
          </a:p>
          <a:p>
            <a:r>
              <a:rPr lang="en-US" dirty="0"/>
              <a:t>Focus on lesson building capacity with follow-up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54575" y="3535680"/>
            <a:ext cx="3311823" cy="15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35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District: Web modules with coach follow-up during PLC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web modules:</a:t>
            </a:r>
          </a:p>
          <a:p>
            <a:pPr lvl="1"/>
            <a:r>
              <a:rPr lang="en-US" dirty="0"/>
              <a:t>allowed teachers to access the training together or independently when convenient</a:t>
            </a:r>
          </a:p>
          <a:p>
            <a:pPr lvl="1"/>
            <a:r>
              <a:rPr lang="en-US" dirty="0"/>
              <a:t>Provided assignments at the end of each module ensured engagement and practice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Coach follow-up:</a:t>
            </a:r>
          </a:p>
          <a:p>
            <a:pPr lvl="1"/>
            <a:r>
              <a:rPr lang="en-US" dirty="0"/>
              <a:t>Evaluated practice</a:t>
            </a:r>
          </a:p>
          <a:p>
            <a:pPr lvl="1"/>
            <a:r>
              <a:rPr lang="en-US" dirty="0"/>
              <a:t>Provided troubleshooting</a:t>
            </a:r>
          </a:p>
          <a:p>
            <a:pPr lvl="1"/>
            <a:r>
              <a:rPr lang="en-US" dirty="0"/>
              <a:t>Gathered successful practice to be included in the module as a resource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890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approach…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Let’s take about five more minutes and brainstorm what approach you will use?</a:t>
            </a:r>
          </a:p>
        </p:txBody>
      </p:sp>
      <p:pic>
        <p:nvPicPr>
          <p:cNvPr id="4" name="Picture 3" descr="574372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62" y="3888929"/>
            <a:ext cx="2194633" cy="21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65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152C-1947-764A-BD70-5DD292A2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0" y="1027663"/>
            <a:ext cx="7024744" cy="4819683"/>
          </a:xfrm>
        </p:spPr>
        <p:txBody>
          <a:bodyPr anchor="ctr"/>
          <a:lstStyle/>
          <a:p>
            <a:pPr algn="ctr"/>
            <a:r>
              <a:rPr lang="en-US" dirty="0"/>
              <a:t>Setting The Plan</a:t>
            </a:r>
          </a:p>
        </p:txBody>
      </p:sp>
    </p:spTree>
    <p:extLst>
      <p:ext uri="{BB962C8B-B14F-4D97-AF65-F5344CB8AC3E}">
        <p14:creationId xmlns:p14="http://schemas.microsoft.com/office/powerpoint/2010/main" val="1620490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Available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Common, horizontally aligned planning time in each content areas</a:t>
            </a:r>
          </a:p>
          <a:p>
            <a:r>
              <a:rPr lang="en-US" dirty="0"/>
              <a:t>One “expert” teacher in each content area</a:t>
            </a:r>
          </a:p>
          <a:p>
            <a:r>
              <a:rPr lang="en-US" dirty="0"/>
              <a:t>Data and video collected during the pilot team</a:t>
            </a:r>
          </a:p>
          <a:p>
            <a:r>
              <a:rPr lang="en-US" dirty="0"/>
              <a:t>A district position to free up coaching time</a:t>
            </a:r>
          </a:p>
          <a:p>
            <a:r>
              <a:rPr lang="en-US" dirty="0"/>
              <a:t>Previous initiatives in data analysis and professional learning communities that lacked direction or proper oversight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96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Careful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PLC has its own needs and its own collection of personalities</a:t>
            </a:r>
          </a:p>
          <a:p>
            <a:pPr lvl="1"/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 Science-poor collaboration</a:t>
            </a:r>
          </a:p>
          <a:p>
            <a:pPr lvl="1"/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 Social Studies-had “text-less classrooms”</a:t>
            </a:r>
          </a:p>
          <a:p>
            <a:pPr lvl="1"/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 Math-burdened with initiatives</a:t>
            </a:r>
          </a:p>
          <a:p>
            <a:pPr lvl="1"/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grade English-A panacea of passive-aggression</a:t>
            </a:r>
          </a:p>
          <a:p>
            <a:r>
              <a:rPr lang="en-US" dirty="0"/>
              <a:t>It is important to LISTEN to their concerns and react accordingly</a:t>
            </a:r>
          </a:p>
        </p:txBody>
      </p:sp>
    </p:spTree>
    <p:extLst>
      <p:ext uri="{BB962C8B-B14F-4D97-AF65-F5344CB8AC3E}">
        <p14:creationId xmlns:p14="http://schemas.microsoft.com/office/powerpoint/2010/main" val="3006008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Striving Readers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Increase research-supported literacy practices</a:t>
            </a:r>
          </a:p>
          <a:p>
            <a:pPr lvl="1"/>
            <a:r>
              <a:rPr lang="en-US" dirty="0"/>
              <a:t>Elementary</a:t>
            </a:r>
          </a:p>
          <a:p>
            <a:pPr lvl="1"/>
            <a:r>
              <a:rPr lang="en-US" dirty="0"/>
              <a:t>Secondary</a:t>
            </a:r>
          </a:p>
          <a:p>
            <a:r>
              <a:rPr lang="en-US" dirty="0"/>
              <a:t>Improve reading scores across the state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132882" y="2312988"/>
            <a:ext cx="2443760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2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Profile the teachers involved in each PLC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5515415"/>
              </p:ext>
            </p:extLst>
          </p:nvPr>
        </p:nvGraphicFramePr>
        <p:xfrm>
          <a:off x="1043492" y="2323652"/>
          <a:ext cx="6777317" cy="350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187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7CA5D-6BD1-D947-BCFA-723EB724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Colquitt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2E8FE-3FDA-5346-97ED-87553C35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buildings, different needs</a:t>
            </a:r>
          </a:p>
          <a:p>
            <a:pPr lvl="1"/>
            <a:r>
              <a:rPr lang="en-US" dirty="0"/>
              <a:t>One building: tried a whole staff approach based on content</a:t>
            </a:r>
          </a:p>
          <a:p>
            <a:pPr lvl="1"/>
            <a:r>
              <a:rPr lang="en-US" dirty="0"/>
              <a:t>Second building: focus on targeted teachers</a:t>
            </a:r>
          </a:p>
          <a:p>
            <a:pPr lvl="2"/>
            <a:r>
              <a:rPr lang="en-US" dirty="0"/>
              <a:t>Most were open to experimentation</a:t>
            </a:r>
          </a:p>
          <a:p>
            <a:pPr lvl="2"/>
            <a:r>
              <a:rPr lang="en-US" dirty="0"/>
              <a:t>Some were struggling teachers</a:t>
            </a:r>
          </a:p>
        </p:txBody>
      </p:sp>
    </p:spTree>
    <p:extLst>
      <p:ext uri="{BB962C8B-B14F-4D97-AF65-F5344CB8AC3E}">
        <p14:creationId xmlns:p14="http://schemas.microsoft.com/office/powerpoint/2010/main" val="3669282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staff…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take five minutes and consider the staff in your core content areas.</a:t>
            </a:r>
          </a:p>
          <a:p>
            <a:pPr lvl="1"/>
            <a:r>
              <a:rPr lang="en-US" dirty="0"/>
              <a:t>Who is likely to embrace new practices?</a:t>
            </a:r>
          </a:p>
          <a:p>
            <a:pPr lvl="1"/>
            <a:r>
              <a:rPr lang="en-US" dirty="0"/>
              <a:t>Who is likely to work though a strategy until it works?</a:t>
            </a:r>
          </a:p>
          <a:p>
            <a:pPr lvl="1"/>
            <a:r>
              <a:rPr lang="en-US" dirty="0"/>
              <a:t>Who are likely to be the most resistant?</a:t>
            </a:r>
          </a:p>
          <a:p>
            <a:pPr lvl="1"/>
            <a:r>
              <a:rPr lang="en-US" dirty="0"/>
              <a:t>Which PLC or departments are fully independent?  Who needs support?  Who needs supervision?</a:t>
            </a:r>
          </a:p>
        </p:txBody>
      </p:sp>
    </p:spTree>
    <p:extLst>
      <p:ext uri="{BB962C8B-B14F-4D97-AF65-F5344CB8AC3E}">
        <p14:creationId xmlns:p14="http://schemas.microsoft.com/office/powerpoint/2010/main" val="4125814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74F5-8BAB-8849-A7C1-2B9922DE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645" y="2021305"/>
            <a:ext cx="6637468" cy="2241600"/>
          </a:xfrm>
        </p:spPr>
        <p:txBody>
          <a:bodyPr anchor="ctr"/>
          <a:lstStyle/>
          <a:p>
            <a:pPr algn="ctr"/>
            <a:r>
              <a:rPr lang="en-US" dirty="0"/>
              <a:t>Plotting the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D2426-1049-4C43-84AD-AD4728D37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66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Prioritizing the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It became clear that, unlike the pilot team the other teachers didn’t have the benefit of going through all of the trainings in short succession.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 we created a deliberate order for the modules:</a:t>
            </a:r>
          </a:p>
          <a:p>
            <a:pPr lvl="1"/>
            <a:r>
              <a:rPr lang="en-US" dirty="0"/>
              <a:t>1st sets purpose</a:t>
            </a:r>
          </a:p>
          <a:p>
            <a:pPr lvl="1"/>
            <a:r>
              <a:rPr lang="en-US" dirty="0"/>
              <a:t>selected modules based on ease of implementation</a:t>
            </a:r>
          </a:p>
          <a:p>
            <a:pPr lvl="1"/>
            <a:r>
              <a:rPr lang="en-US" dirty="0"/>
              <a:t>grouped before, during, and after reading strategies.</a:t>
            </a:r>
          </a:p>
        </p:txBody>
      </p:sp>
    </p:spTree>
    <p:extLst>
      <p:ext uri="{BB962C8B-B14F-4D97-AF65-F5344CB8AC3E}">
        <p14:creationId xmlns:p14="http://schemas.microsoft.com/office/powerpoint/2010/main" val="694975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Module 1-Moving to 90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Set the purpose</a:t>
            </a:r>
          </a:p>
          <a:p>
            <a:r>
              <a:rPr lang="en-US" dirty="0"/>
              <a:t>Established the research base</a:t>
            </a:r>
          </a:p>
          <a:p>
            <a:r>
              <a:rPr lang="en-US" dirty="0"/>
              <a:t>Was framed as a solution to a new problem</a:t>
            </a:r>
          </a:p>
        </p:txBody>
      </p:sp>
      <p:pic>
        <p:nvPicPr>
          <p:cNvPr id="5" name="Content Placeholder 4" descr="Screen Shot 2013-07-11 at 10.03.01 PM.pn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r="26418"/>
          <a:stretch>
            <a:fillRect/>
          </a:stretch>
        </p:blipFill>
        <p:spPr>
          <a:xfrm>
            <a:off x="4142379" y="2170664"/>
            <a:ext cx="4464798" cy="3493008"/>
          </a:xfrm>
        </p:spPr>
      </p:pic>
    </p:spTree>
    <p:extLst>
      <p:ext uri="{BB962C8B-B14F-4D97-AF65-F5344CB8AC3E}">
        <p14:creationId xmlns:p14="http://schemas.microsoft.com/office/powerpoint/2010/main" val="214682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2-PALS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Easy to implement</a:t>
            </a:r>
          </a:p>
          <a:p>
            <a:pPr lvl="1"/>
            <a:r>
              <a:rPr lang="en-US" dirty="0"/>
              <a:t>Replaces current reading practices easily</a:t>
            </a:r>
          </a:p>
          <a:p>
            <a:r>
              <a:rPr lang="en-US" dirty="0"/>
              <a:t>When done well, students see better comprehension almost immediately.</a:t>
            </a:r>
          </a:p>
        </p:txBody>
      </p:sp>
      <p:pic>
        <p:nvPicPr>
          <p:cNvPr id="5" name="Prediction.mp4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025" y="2776538"/>
            <a:ext cx="3419475" cy="2565400"/>
          </a:xfrm>
        </p:spPr>
      </p:pic>
    </p:spTree>
    <p:extLst>
      <p:ext uri="{BB962C8B-B14F-4D97-AF65-F5344CB8AC3E}">
        <p14:creationId xmlns:p14="http://schemas.microsoft.com/office/powerpoint/2010/main" val="33625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According to Zepeda*:</a:t>
            </a:r>
            <a:br>
              <a:rPr lang="en-US" dirty="0"/>
            </a:br>
            <a:r>
              <a:rPr lang="en-US" dirty="0"/>
              <a:t>Well designed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Extends over time </a:t>
            </a:r>
          </a:p>
          <a:p>
            <a:r>
              <a:rPr lang="en-US" b="1" dirty="0"/>
              <a:t>Has planned follow-up</a:t>
            </a:r>
          </a:p>
          <a:p>
            <a:r>
              <a:rPr lang="en-US" b="1" dirty="0"/>
              <a:t>Is job-embedded</a:t>
            </a:r>
          </a:p>
          <a:p>
            <a:r>
              <a:rPr lang="en-US" b="1" dirty="0"/>
              <a:t>Promotes reflection and inquiry</a:t>
            </a:r>
          </a:p>
          <a:p>
            <a:r>
              <a:rPr lang="en-US" dirty="0"/>
              <a:t>Includes multiple modalities</a:t>
            </a:r>
          </a:p>
          <a:p>
            <a:r>
              <a:rPr lang="en-US" dirty="0"/>
              <a:t>Is site-based and includes teachers from the same grade level and subject area</a:t>
            </a:r>
          </a:p>
          <a:p>
            <a:r>
              <a:rPr lang="en-US" dirty="0"/>
              <a:t>Is based on student performance data</a:t>
            </a:r>
          </a:p>
          <a:p>
            <a:pPr marL="68580" indent="0">
              <a:buNone/>
            </a:pPr>
            <a:r>
              <a:rPr lang="en-US" sz="1300" dirty="0"/>
              <a:t>*These  points are all attributed to numerous other researchers, but she succinctly  organizes it in her text.</a:t>
            </a:r>
          </a:p>
        </p:txBody>
      </p:sp>
    </p:spTree>
    <p:extLst>
      <p:ext uri="{BB962C8B-B14F-4D97-AF65-F5344CB8AC3E}">
        <p14:creationId xmlns:p14="http://schemas.microsoft.com/office/powerpoint/2010/main" val="3405451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Designing A Timeline: My District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modules worked on a three week cycle.</a:t>
            </a:r>
          </a:p>
          <a:p>
            <a:pPr lvl="1"/>
            <a:r>
              <a:rPr lang="en-US" dirty="0"/>
              <a:t>Week 1: view module</a:t>
            </a:r>
          </a:p>
          <a:p>
            <a:pPr lvl="1"/>
            <a:r>
              <a:rPr lang="en-US" dirty="0"/>
              <a:t>Week 2: work the focus strategy into a lesson</a:t>
            </a:r>
          </a:p>
          <a:p>
            <a:pPr lvl="1"/>
            <a:r>
              <a:rPr lang="en-US" dirty="0"/>
              <a:t>Week 3: meet with coach and PLC to share results</a:t>
            </a:r>
          </a:p>
        </p:txBody>
      </p:sp>
      <p:pic>
        <p:nvPicPr>
          <p:cNvPr id="7" name="Content Placeholder 6" descr="AA053817.png"/>
          <p:cNvPicPr>
            <a:picLocks noGrp="1" noChangeAspect="1"/>
          </p:cNvPicPr>
          <p:nvPr>
            <p:ph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r="170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718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coaches role during weeks one and two of a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into classrooms ASAP</a:t>
            </a:r>
          </a:p>
          <a:p>
            <a:pPr lvl="1"/>
            <a:r>
              <a:rPr lang="en-US" dirty="0"/>
              <a:t>Some teachers may challenge you</a:t>
            </a:r>
          </a:p>
          <a:p>
            <a:pPr lvl="1"/>
            <a:r>
              <a:rPr lang="en-US" dirty="0"/>
              <a:t>Focus on teachers who are reluctant, but will try when supported</a:t>
            </a:r>
          </a:p>
          <a:p>
            <a:pPr lvl="1"/>
            <a:r>
              <a:rPr lang="en-US" dirty="0"/>
              <a:t>Collect testimonials and work product</a:t>
            </a:r>
          </a:p>
          <a:p>
            <a:pPr lvl="1"/>
            <a:r>
              <a:rPr lang="en-US" dirty="0"/>
              <a:t>Offer assistance to any teacher who is unsuccessful in their first attempt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2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Teacher, Coach, Adjunct, Consultant</a:t>
            </a:r>
          </a:p>
          <a:p>
            <a:r>
              <a:rPr lang="en-US" dirty="0"/>
              <a:t>12 years in a Title I high school</a:t>
            </a:r>
          </a:p>
          <a:p>
            <a:r>
              <a:rPr lang="en-US" dirty="0"/>
              <a:t>Part of the pilot team that was part of Cracking the Common Core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044943" y="2312988"/>
            <a:ext cx="2619638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38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some of the strategies to certain staff members before the module though helping them design or redesign a whole lesson</a:t>
            </a:r>
          </a:p>
          <a:p>
            <a:r>
              <a:rPr lang="en-US" dirty="0"/>
              <a:t>This will help with producing better instruction and will allow you to produce new instructional support videos and build PLC support</a:t>
            </a:r>
          </a:p>
        </p:txBody>
      </p:sp>
    </p:spTree>
    <p:extLst>
      <p:ext uri="{BB962C8B-B14F-4D97-AF65-F5344CB8AC3E}">
        <p14:creationId xmlns:p14="http://schemas.microsoft.com/office/powerpoint/2010/main" val="3240517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Snowball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more positive evidence of practice that you can generate at your school with your kids the easier the transition will be</a:t>
            </a:r>
          </a:p>
          <a:p>
            <a:r>
              <a:rPr lang="en-US" dirty="0"/>
              <a:t>The more lessons you help facilitate the better the student product will be</a:t>
            </a:r>
          </a:p>
          <a:p>
            <a:r>
              <a:rPr lang="en-US" dirty="0"/>
              <a:t>The better the student product, the easier it will be to sway others during data analysis in PLC</a:t>
            </a:r>
          </a:p>
        </p:txBody>
      </p:sp>
    </p:spTree>
    <p:extLst>
      <p:ext uri="{BB962C8B-B14F-4D97-AF65-F5344CB8AC3E}">
        <p14:creationId xmlns:p14="http://schemas.microsoft.com/office/powerpoint/2010/main" val="1021682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9942-C570-1E4A-9268-6AF8B12F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Timeline: GA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E9D5-44A7-8841-A263-C21E940D7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Created a timeline based on trainings</a:t>
            </a:r>
          </a:p>
          <a:p>
            <a:pPr lvl="1"/>
            <a:r>
              <a:rPr lang="en-US" dirty="0"/>
              <a:t>PD day with consultant</a:t>
            </a:r>
          </a:p>
          <a:p>
            <a:pPr lvl="2"/>
            <a:r>
              <a:rPr lang="en-US" dirty="0"/>
              <a:t>Designed to create work product</a:t>
            </a:r>
          </a:p>
          <a:p>
            <a:pPr lvl="1"/>
            <a:r>
              <a:rPr lang="en-US" dirty="0"/>
              <a:t>Timeline to complete work product</a:t>
            </a:r>
          </a:p>
          <a:p>
            <a:pPr lvl="2"/>
            <a:r>
              <a:rPr lang="en-US" dirty="0"/>
              <a:t>For feedback</a:t>
            </a:r>
          </a:p>
          <a:p>
            <a:pPr lvl="2"/>
            <a:r>
              <a:rPr lang="en-US" dirty="0"/>
              <a:t>For teaching</a:t>
            </a:r>
          </a:p>
          <a:p>
            <a:pPr lvl="2"/>
            <a:r>
              <a:rPr lang="en-US" dirty="0"/>
              <a:t>For data collection</a:t>
            </a:r>
          </a:p>
          <a:p>
            <a:pPr lvl="1"/>
            <a:r>
              <a:rPr lang="en-US" dirty="0"/>
              <a:t>Follow-Up PD with consultant to discuss outcomes</a:t>
            </a:r>
          </a:p>
        </p:txBody>
      </p:sp>
    </p:spTree>
    <p:extLst>
      <p:ext uri="{BB962C8B-B14F-4D97-AF65-F5344CB8AC3E}">
        <p14:creationId xmlns:p14="http://schemas.microsoft.com/office/powerpoint/2010/main" val="3842285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A9942-C570-1E4A-9268-6AF8B12F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Timeline: GA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E9D5-44A7-8841-A263-C21E940D7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every deadline was firm</a:t>
            </a:r>
          </a:p>
          <a:p>
            <a:pPr lvl="1"/>
            <a:r>
              <a:rPr lang="en-US" dirty="0"/>
              <a:t>Generally, though:</a:t>
            </a:r>
          </a:p>
          <a:p>
            <a:pPr lvl="2"/>
            <a:r>
              <a:rPr lang="en-US" dirty="0"/>
              <a:t>The more the administration prioritized meeting deadlines, the better the schools did</a:t>
            </a:r>
          </a:p>
          <a:p>
            <a:pPr lvl="2"/>
            <a:r>
              <a:rPr lang="en-US" dirty="0"/>
              <a:t>Schools that were too soft or didn’t select staff well didn’t see training turn into practice</a:t>
            </a:r>
          </a:p>
          <a:p>
            <a:r>
              <a:rPr lang="en-US" dirty="0"/>
              <a:t>That said, being too hard can backfire</a:t>
            </a:r>
          </a:p>
        </p:txBody>
      </p:sp>
    </p:spTree>
    <p:extLst>
      <p:ext uri="{BB962C8B-B14F-4D97-AF65-F5344CB8AC3E}">
        <p14:creationId xmlns:p14="http://schemas.microsoft.com/office/powerpoint/2010/main" val="2340511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approach…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What is your timeline for implementation?  How is the new teacher learning supported across the year?</a:t>
            </a:r>
          </a:p>
        </p:txBody>
      </p:sp>
      <p:pic>
        <p:nvPicPr>
          <p:cNvPr id="4" name="Picture 3" descr="574372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62" y="3888929"/>
            <a:ext cx="2194633" cy="21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6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According to Zepeda*:</a:t>
            </a:r>
            <a:br>
              <a:rPr lang="en-US" dirty="0"/>
            </a:br>
            <a:r>
              <a:rPr lang="en-US" dirty="0"/>
              <a:t>Well designed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Extends over time </a:t>
            </a:r>
          </a:p>
          <a:p>
            <a:r>
              <a:rPr lang="en-US" dirty="0"/>
              <a:t>Has planned follow-up</a:t>
            </a:r>
          </a:p>
          <a:p>
            <a:r>
              <a:rPr lang="en-US" dirty="0"/>
              <a:t>Is job-embedded</a:t>
            </a:r>
          </a:p>
          <a:p>
            <a:r>
              <a:rPr lang="en-US" b="1" dirty="0"/>
              <a:t>Promotes reflection and inquiry</a:t>
            </a:r>
          </a:p>
          <a:p>
            <a:r>
              <a:rPr lang="en-US" dirty="0"/>
              <a:t>Includes multiple modalities</a:t>
            </a:r>
          </a:p>
          <a:p>
            <a:r>
              <a:rPr lang="en-US" dirty="0"/>
              <a:t>Is site-based and includes teachers from the same grade level and subject area</a:t>
            </a:r>
          </a:p>
          <a:p>
            <a:r>
              <a:rPr lang="en-US" b="1" dirty="0"/>
              <a:t>Is based on student performance data</a:t>
            </a:r>
          </a:p>
          <a:p>
            <a:pPr marL="68580" indent="0">
              <a:buNone/>
            </a:pPr>
            <a:r>
              <a:rPr lang="en-US" sz="1300" dirty="0"/>
              <a:t>*These  points are all attributed to numerous other researchers, but she succinctly  organizes it in her text.</a:t>
            </a:r>
          </a:p>
        </p:txBody>
      </p:sp>
    </p:spTree>
    <p:extLst>
      <p:ext uri="{BB962C8B-B14F-4D97-AF65-F5344CB8AC3E}">
        <p14:creationId xmlns:p14="http://schemas.microsoft.com/office/powerpoint/2010/main" val="8921637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Collect work product at intervals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Teachers are busy.  Make sure that there is some product that indicates that they attempted the practice</a:t>
            </a:r>
          </a:p>
          <a:p>
            <a:r>
              <a:rPr lang="en-US" dirty="0"/>
              <a:t>The best product is a new lesson plan or student work produced by implementing the strategy</a:t>
            </a:r>
          </a:p>
          <a:p>
            <a:r>
              <a:rPr lang="en-US" dirty="0"/>
              <a:t>The work product collection should support inquiry and growth, not compliance</a:t>
            </a:r>
          </a:p>
          <a:p>
            <a:r>
              <a:rPr lang="en-US" dirty="0"/>
              <a:t>REMEMBER: </a:t>
            </a:r>
            <a:r>
              <a:rPr lang="en-US" b="1" dirty="0"/>
              <a:t>Effective PD is job-embedded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29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7532-A090-E247-A0D1-9FEC8870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analyze?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2AC48-B4A6-5B4D-A8DD-40CEB2271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Product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A6709-1F68-6E4F-9595-F941819B8C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plans</a:t>
            </a:r>
          </a:p>
          <a:p>
            <a:r>
              <a:rPr lang="en-US" dirty="0"/>
              <a:t>Reflection statements</a:t>
            </a:r>
          </a:p>
          <a:p>
            <a:r>
              <a:rPr lang="en-US" dirty="0"/>
              <a:t>Benchmarking discussions</a:t>
            </a:r>
          </a:p>
          <a:p>
            <a:r>
              <a:rPr lang="en-US" dirty="0"/>
              <a:t>PLC notes</a:t>
            </a:r>
          </a:p>
          <a:p>
            <a:r>
              <a:rPr lang="en-US" dirty="0"/>
              <a:t>Recorded lessons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38F40-52B6-764F-89C9-CE841CA11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Student Product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D8E9BD-A0AB-E545-BEF0-7EB154363A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Lesson assessments for related lessons</a:t>
            </a:r>
          </a:p>
          <a:p>
            <a:r>
              <a:rPr lang="en-US" dirty="0"/>
              <a:t>School generated assessments</a:t>
            </a:r>
          </a:p>
          <a:p>
            <a:r>
              <a:rPr lang="en-US" dirty="0"/>
              <a:t>Standardized assessments</a:t>
            </a:r>
          </a:p>
          <a:p>
            <a:r>
              <a:rPr lang="en-US" dirty="0"/>
              <a:t>Student reflections</a:t>
            </a:r>
          </a:p>
        </p:txBody>
      </p:sp>
    </p:spTree>
    <p:extLst>
      <p:ext uri="{BB962C8B-B14F-4D97-AF65-F5344CB8AC3E}">
        <p14:creationId xmlns:p14="http://schemas.microsoft.com/office/powerpoint/2010/main" val="2998392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B3C22-6193-0248-A4C2-9ED1CF3A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38794-2FEC-8A45-95EC-E1781988B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School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D758B7-50F2-0143-B696-4A5685689C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Formative</a:t>
            </a:r>
          </a:p>
          <a:p>
            <a:pPr lvl="1"/>
            <a:r>
              <a:rPr lang="en-US" dirty="0"/>
              <a:t>Lesson plans</a:t>
            </a:r>
          </a:p>
          <a:p>
            <a:pPr lvl="2"/>
            <a:r>
              <a:rPr lang="en-US" dirty="0"/>
              <a:t>With feedback notes</a:t>
            </a:r>
          </a:p>
          <a:p>
            <a:pPr lvl="1"/>
            <a:r>
              <a:rPr lang="en-US" dirty="0"/>
              <a:t>Student work from lessons</a:t>
            </a:r>
          </a:p>
          <a:p>
            <a:pPr lvl="1"/>
            <a:r>
              <a:rPr lang="en-US" dirty="0"/>
              <a:t>Video of lessons</a:t>
            </a:r>
          </a:p>
          <a:p>
            <a:pPr lvl="2"/>
            <a:r>
              <a:rPr lang="en-US" dirty="0"/>
              <a:t>With feedback notes</a:t>
            </a:r>
          </a:p>
          <a:p>
            <a:pPr lvl="1"/>
            <a:r>
              <a:rPr lang="en-US" dirty="0"/>
              <a:t>Teacher module notes and reflections</a:t>
            </a:r>
          </a:p>
          <a:p>
            <a:r>
              <a:rPr lang="en-US" dirty="0"/>
              <a:t>Summative</a:t>
            </a:r>
          </a:p>
          <a:p>
            <a:pPr lvl="1"/>
            <a:r>
              <a:rPr lang="en-US" dirty="0"/>
              <a:t>Reading Inventory</a:t>
            </a:r>
          </a:p>
          <a:p>
            <a:pPr lvl="1"/>
            <a:r>
              <a:rPr lang="en-US" dirty="0"/>
              <a:t>Common Assessments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1BAB1-EAE4-9541-A152-DF1F71C69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GA Schools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200E5-8B92-B342-89A2-F9E07FADD2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Formative</a:t>
            </a:r>
          </a:p>
          <a:p>
            <a:pPr lvl="1"/>
            <a:r>
              <a:rPr lang="en-US" dirty="0"/>
              <a:t>Lesson plans</a:t>
            </a:r>
          </a:p>
          <a:p>
            <a:pPr lvl="2"/>
            <a:r>
              <a:rPr lang="en-US" dirty="0"/>
              <a:t>With feedback notes</a:t>
            </a:r>
          </a:p>
          <a:p>
            <a:pPr lvl="1"/>
            <a:r>
              <a:rPr lang="en-US" dirty="0"/>
              <a:t>Student work from lessons</a:t>
            </a:r>
          </a:p>
          <a:p>
            <a:pPr lvl="1"/>
            <a:r>
              <a:rPr lang="en-US" dirty="0"/>
              <a:t>Video of lessons</a:t>
            </a:r>
          </a:p>
          <a:p>
            <a:pPr lvl="2"/>
            <a:r>
              <a:rPr lang="en-US" dirty="0"/>
              <a:t>With feedback notes</a:t>
            </a:r>
          </a:p>
          <a:p>
            <a:r>
              <a:rPr lang="en-US" dirty="0"/>
              <a:t>Summative</a:t>
            </a:r>
          </a:p>
          <a:p>
            <a:pPr lvl="1"/>
            <a:r>
              <a:rPr lang="en-US" dirty="0"/>
              <a:t>Reading Inventory</a:t>
            </a:r>
          </a:p>
          <a:p>
            <a:pPr lvl="1"/>
            <a:r>
              <a:rPr lang="en-US" dirty="0"/>
              <a:t>State tests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82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approach…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What data are you collecting?  How are you collecting it?  I know you have a lot of data, but do you have the right data?</a:t>
            </a:r>
          </a:p>
        </p:txBody>
      </p:sp>
      <p:pic>
        <p:nvPicPr>
          <p:cNvPr id="4" name="Picture 3" descr="5743720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62" y="3888929"/>
            <a:ext cx="2194633" cy="21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 the past 5 years, I have been providing professional development for schools in GA as part of Striving Readers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044943" y="2025605"/>
            <a:ext cx="2619638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4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C162-F8D6-574E-B115-72CD9B987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the data tell you about your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1D706-F8D9-554D-AF0F-E677020FF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/>
              <a:t>Sometimes programs are “judged” to be ineffective and scrapped.  All too often such judgements are based on perceptions alone rather than on systematically collected evidence. (Zepeda, 2012)</a:t>
            </a:r>
          </a:p>
        </p:txBody>
      </p:sp>
    </p:spTree>
    <p:extLst>
      <p:ext uri="{BB962C8B-B14F-4D97-AF65-F5344CB8AC3E}">
        <p14:creationId xmlns:p14="http://schemas.microsoft.com/office/powerpoint/2010/main" val="25960917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C109-7A4B-FA4C-9D92-E1809400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645" y="2394285"/>
            <a:ext cx="6637468" cy="1868620"/>
          </a:xfrm>
        </p:spPr>
        <p:txBody>
          <a:bodyPr anchor="ctr"/>
          <a:lstStyle/>
          <a:p>
            <a:r>
              <a:rPr lang="en-US" dirty="0"/>
              <a:t>A word about coaches</a:t>
            </a:r>
          </a:p>
        </p:txBody>
      </p:sp>
    </p:spTree>
    <p:extLst>
      <p:ext uri="{BB962C8B-B14F-4D97-AF65-F5344CB8AC3E}">
        <p14:creationId xmlns:p14="http://schemas.microsoft.com/office/powerpoint/2010/main" val="34170621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coach exists between the administration and the teachers</a:t>
            </a:r>
          </a:p>
          <a:p>
            <a:r>
              <a:rPr lang="en-US" dirty="0"/>
              <a:t>The coach is seen more as an assistant than a tool of administration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5F0E30-AC95-8F41-8E4E-9F3F118B93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014383" y="2313432"/>
            <a:ext cx="2589992" cy="28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14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Coach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coaches roles fall under a few categories:</a:t>
            </a:r>
          </a:p>
          <a:p>
            <a:pPr lvl="1"/>
            <a:r>
              <a:rPr lang="en-US" dirty="0"/>
              <a:t>Design, schedule, and implement PD</a:t>
            </a:r>
          </a:p>
          <a:p>
            <a:pPr lvl="1"/>
            <a:r>
              <a:rPr lang="en-US" dirty="0"/>
              <a:t>Lesson design</a:t>
            </a:r>
          </a:p>
          <a:p>
            <a:pPr lvl="1"/>
            <a:r>
              <a:rPr lang="en-US" dirty="0"/>
              <a:t>Teacher troubleshooting</a:t>
            </a:r>
          </a:p>
          <a:p>
            <a:pPr lvl="1"/>
            <a:r>
              <a:rPr lang="en-US" dirty="0"/>
              <a:t>PD monitoring</a:t>
            </a:r>
          </a:p>
          <a:p>
            <a:pPr lvl="1"/>
            <a:r>
              <a:rPr lang="en-US" dirty="0"/>
              <a:t>Facilitating PLC and data collection/discussion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2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Quid pro quo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advantage of a coach is that they are positioned to provide assistance to everyone</a:t>
            </a:r>
          </a:p>
          <a:p>
            <a:pPr lvl="1"/>
            <a:r>
              <a:rPr lang="en-US" dirty="0"/>
              <a:t>A coach doesn’t roll-out a literacy plan: the coach helps teachers with initiative inquiry</a:t>
            </a:r>
          </a:p>
          <a:p>
            <a:pPr lvl="1"/>
            <a:r>
              <a:rPr lang="en-US" dirty="0"/>
              <a:t>A coach doesn’t evaluate teachers: they help a teacher evaluate a lesson’s product in PLC</a:t>
            </a:r>
          </a:p>
          <a:p>
            <a:pPr lvl="1"/>
            <a:r>
              <a:rPr lang="en-US" dirty="0"/>
              <a:t>A coach doesn’t give tell you what to teach: a coach helps design a lesson and helps teach it</a:t>
            </a:r>
          </a:p>
          <a:p>
            <a:pPr marL="36576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443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administrators already had too much to do on any given day</a:t>
            </a:r>
          </a:p>
          <a:p>
            <a:pPr lvl="1"/>
            <a:r>
              <a:rPr lang="en-US" dirty="0"/>
              <a:t>Observations and PLC monitoring frequently get moved to the wayside for more immediate concerns</a:t>
            </a:r>
          </a:p>
          <a:p>
            <a:r>
              <a:rPr lang="en-US" dirty="0"/>
              <a:t>The coach has time to be relevant PLC session to ensure progress</a:t>
            </a:r>
          </a:p>
        </p:txBody>
      </p:sp>
    </p:spTree>
    <p:extLst>
      <p:ext uri="{BB962C8B-B14F-4D97-AF65-F5344CB8AC3E}">
        <p14:creationId xmlns:p14="http://schemas.microsoft.com/office/powerpoint/2010/main" val="2894315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importantly…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coach and the literacy initiative were:</a:t>
            </a:r>
          </a:p>
          <a:p>
            <a:pPr lvl="1"/>
            <a:r>
              <a:rPr lang="en-US" dirty="0"/>
              <a:t>Preparing the school for CCSS and Smarter Balanced Assessments</a:t>
            </a:r>
          </a:p>
          <a:p>
            <a:pPr lvl="1"/>
            <a:r>
              <a:rPr lang="en-US" dirty="0"/>
              <a:t>Simplifying LFS practices</a:t>
            </a:r>
          </a:p>
          <a:p>
            <a:pPr lvl="1"/>
            <a:r>
              <a:rPr lang="en-US" dirty="0"/>
              <a:t>Clarifying the purposes of data discussions and PLC</a:t>
            </a:r>
          </a:p>
          <a:p>
            <a:r>
              <a:rPr lang="en-US" dirty="0"/>
              <a:t>We were positioned as an asset to make everyone’s lives easier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52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B3759-0DD5-4E4B-B946-AD7E1B07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Successful GA schools generally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E7D33-AF24-B24C-99BD-3EC905760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Had one devoted stakeholder</a:t>
            </a:r>
          </a:p>
          <a:p>
            <a:pPr lvl="1"/>
            <a:r>
              <a:rPr lang="en-US" dirty="0"/>
              <a:t>Usually a coach</a:t>
            </a:r>
          </a:p>
          <a:p>
            <a:pPr lvl="1"/>
            <a:r>
              <a:rPr lang="en-US" dirty="0"/>
              <a:t>Spent time organizing subsequent trainings</a:t>
            </a:r>
          </a:p>
          <a:p>
            <a:pPr lvl="1"/>
            <a:r>
              <a:rPr lang="en-US" dirty="0"/>
              <a:t>Provided support for implementation issues</a:t>
            </a:r>
          </a:p>
          <a:p>
            <a:pPr lvl="1"/>
            <a:r>
              <a:rPr lang="en-US" dirty="0"/>
              <a:t>Collected data about performance</a:t>
            </a:r>
          </a:p>
        </p:txBody>
      </p:sp>
    </p:spTree>
    <p:extLst>
      <p:ext uri="{BB962C8B-B14F-4D97-AF65-F5344CB8AC3E}">
        <p14:creationId xmlns:p14="http://schemas.microsoft.com/office/powerpoint/2010/main" val="29553045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259" y="1257027"/>
            <a:ext cx="6153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Questions?</a:t>
            </a:r>
          </a:p>
        </p:txBody>
      </p:sp>
      <p:pic>
        <p:nvPicPr>
          <p:cNvPr id="3" name="Picture 2" descr="j031559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09" y="3042675"/>
            <a:ext cx="3657600" cy="26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107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the time remaining…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the items we developed earlier, let’s continue to refine our PD plans for next year</a:t>
            </a:r>
          </a:p>
          <a:p>
            <a:r>
              <a:rPr lang="en-US" dirty="0"/>
              <a:t>Think about how what we discussed can be used to augment your current literacy plan</a:t>
            </a:r>
          </a:p>
        </p:txBody>
      </p:sp>
    </p:spTree>
    <p:extLst>
      <p:ext uri="{BB962C8B-B14F-4D97-AF65-F5344CB8AC3E}">
        <p14:creationId xmlns:p14="http://schemas.microsoft.com/office/powerpoint/2010/main" val="23190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5025" y="2350294"/>
            <a:ext cx="3419475" cy="34194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PD has ranged from single day visits, curricular design, or ongoing support</a:t>
            </a:r>
          </a:p>
        </p:txBody>
      </p:sp>
    </p:spTree>
    <p:extLst>
      <p:ext uri="{BB962C8B-B14F-4D97-AF65-F5344CB8AC3E}">
        <p14:creationId xmlns:p14="http://schemas.microsoft.com/office/powerpoint/2010/main" val="3127809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Striving Reader Grant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 generally offered sessions about certain literacy practices</a:t>
            </a:r>
          </a:p>
          <a:p>
            <a:pPr lvl="1"/>
            <a:r>
              <a:rPr lang="en-US" dirty="0"/>
              <a:t>PALS</a:t>
            </a:r>
          </a:p>
          <a:p>
            <a:pPr lvl="1"/>
            <a:r>
              <a:rPr lang="en-US" dirty="0"/>
              <a:t>Reciprocal Teaching</a:t>
            </a:r>
          </a:p>
          <a:p>
            <a:pPr lvl="1"/>
            <a:r>
              <a:rPr lang="en-US" dirty="0"/>
              <a:t>SRSD Writing</a:t>
            </a:r>
          </a:p>
          <a:p>
            <a:r>
              <a:rPr lang="en-US" dirty="0"/>
              <a:t>I’m a practitioner, so I could show teachers how these strategies work in a real classroom.</a:t>
            </a:r>
          </a:p>
          <a:p>
            <a:pPr lvl="1"/>
            <a:r>
              <a:rPr lang="en-US" dirty="0"/>
              <a:t>I would often model IN a classroom if students were available</a:t>
            </a:r>
          </a:p>
        </p:txBody>
      </p:sp>
    </p:spTree>
    <p:extLst>
      <p:ext uri="{BB962C8B-B14F-4D97-AF65-F5344CB8AC3E}">
        <p14:creationId xmlns:p14="http://schemas.microsoft.com/office/powerpoint/2010/main" val="280249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Varying Degrees of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it is helpful do define success for PD</a:t>
            </a:r>
          </a:p>
          <a:p>
            <a:pPr lvl="1"/>
            <a:r>
              <a:rPr lang="en-US" dirty="0"/>
              <a:t>Successful implementation of the training into curricular decision-making</a:t>
            </a:r>
          </a:p>
          <a:p>
            <a:pPr lvl="1"/>
            <a:r>
              <a:rPr lang="en-US" dirty="0"/>
              <a:t>Student Growth in the desired metric</a:t>
            </a:r>
          </a:p>
          <a:p>
            <a:r>
              <a:rPr lang="en-US" dirty="0"/>
              <a:t>Different districts had different goals, but the most successful schools by both metrics had something in common</a:t>
            </a:r>
          </a:p>
        </p:txBody>
      </p:sp>
    </p:spTree>
    <p:extLst>
      <p:ext uri="{BB962C8B-B14F-4D97-AF65-F5344CB8AC3E}">
        <p14:creationId xmlns:p14="http://schemas.microsoft.com/office/powerpoint/2010/main" val="18121574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ED4ED8A2D7EB479F17F559EDA72320" ma:contentTypeVersion="1" ma:contentTypeDescription="Create a new document." ma:contentTypeScope="" ma:versionID="359cf6f8709ff53d232fdc1d333e9b90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targetNamespace="http://schemas.microsoft.com/office/2006/metadata/properties" ma:root="true" ma:fieldsID="feb49e78f3da19e4d02149b6c86843ad" ns1:_="" ns2:_="">
    <xsd:import namespace="http://schemas.microsoft.com/sharepoint/v3"/>
    <xsd:import namespace="1d496aed-39d0-4758-b3cf-4e4773287716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915FEB5-6A1A-4838-8033-3818BE3FF825}"/>
</file>

<file path=customXml/itemProps2.xml><?xml version="1.0" encoding="utf-8"?>
<ds:datastoreItem xmlns:ds="http://schemas.openxmlformats.org/officeDocument/2006/customXml" ds:itemID="{8C1400D6-A677-42D2-A659-FF3472A6991E}"/>
</file>

<file path=customXml/itemProps3.xml><?xml version="1.0" encoding="utf-8"?>
<ds:datastoreItem xmlns:ds="http://schemas.openxmlformats.org/officeDocument/2006/customXml" ds:itemID="{5CDACDE4-E4AA-4194-93D9-48A56A8C3537}"/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1266</TotalTime>
  <Words>2400</Words>
  <Application>Microsoft Macintosh PowerPoint</Application>
  <PresentationFormat>On-screen Show (4:3)</PresentationFormat>
  <Paragraphs>380</Paragraphs>
  <Slides>69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Century Gothic</vt:lpstr>
      <vt:lpstr>Wingdings 2</vt:lpstr>
      <vt:lpstr>Austin</vt:lpstr>
      <vt:lpstr>Building Capacity: Lessons from the Striving Reader Grant</vt:lpstr>
      <vt:lpstr>Agenda</vt:lpstr>
      <vt:lpstr>The Striving Reader Grant</vt:lpstr>
      <vt:lpstr>Understanding Striving Readers</vt:lpstr>
      <vt:lpstr>Who am I?</vt:lpstr>
      <vt:lpstr>Who am I?</vt:lpstr>
      <vt:lpstr>Who am I?</vt:lpstr>
      <vt:lpstr>The Striving Reader Grant</vt:lpstr>
      <vt:lpstr>Varying Degrees of Success</vt:lpstr>
      <vt:lpstr>Understanding Professional Development</vt:lpstr>
      <vt:lpstr>A question…</vt:lpstr>
      <vt:lpstr>A follow up question…</vt:lpstr>
      <vt:lpstr>Our school was no different</vt:lpstr>
      <vt:lpstr>PowerPoint Presentation</vt:lpstr>
      <vt:lpstr>The problems with traditional PD</vt:lpstr>
      <vt:lpstr>I’m going to recommend two titles right here</vt:lpstr>
      <vt:lpstr>According to Zepeda*: Well designed PD</vt:lpstr>
      <vt:lpstr>Our literacy initiative, however, took root</vt:lpstr>
      <vt:lpstr>The major difference</vt:lpstr>
      <vt:lpstr>The most successful GA schools did the following</vt:lpstr>
      <vt:lpstr>Let’s Take A Minute</vt:lpstr>
      <vt:lpstr>We are here because we want two things:</vt:lpstr>
      <vt:lpstr>Picking a Scope</vt:lpstr>
      <vt:lpstr>According to Zepeda*: Well designed PD</vt:lpstr>
      <vt:lpstr>Several Schools/Districts initially chose a single strategy</vt:lpstr>
      <vt:lpstr>A Single Team</vt:lpstr>
      <vt:lpstr>The pilot team addressed a few major problems with PD</vt:lpstr>
      <vt:lpstr>Do you have time for a pilot team?</vt:lpstr>
      <vt:lpstr>What is your scope?</vt:lpstr>
      <vt:lpstr>Consider Your Resources For Growth</vt:lpstr>
      <vt:lpstr>According to Zepeda*: Well designed PD</vt:lpstr>
      <vt:lpstr>PowerPoint Presentation</vt:lpstr>
      <vt:lpstr>Book Study: Cracking the Common Core</vt:lpstr>
      <vt:lpstr>Bringing in consultants</vt:lpstr>
      <vt:lpstr>My District: Web modules with coach follow-up during PLC</vt:lpstr>
      <vt:lpstr>Your approach…</vt:lpstr>
      <vt:lpstr>Setting The Plan</vt:lpstr>
      <vt:lpstr>Available resources</vt:lpstr>
      <vt:lpstr>Careful approach</vt:lpstr>
      <vt:lpstr>Profile the teachers involved in each PLC</vt:lpstr>
      <vt:lpstr>Colquitt teachers</vt:lpstr>
      <vt:lpstr>Your staff…</vt:lpstr>
      <vt:lpstr>Plotting the Course</vt:lpstr>
      <vt:lpstr>Prioritizing the modules</vt:lpstr>
      <vt:lpstr>Module 1-Moving to 90 Minutes</vt:lpstr>
      <vt:lpstr>Module 2-PALS</vt:lpstr>
      <vt:lpstr>According to Zepeda*: Well designed PD</vt:lpstr>
      <vt:lpstr>Designing A Timeline: My District </vt:lpstr>
      <vt:lpstr>The coaches role during weeks one and two of a cycle</vt:lpstr>
      <vt:lpstr>Advanced exposure</vt:lpstr>
      <vt:lpstr>Snowball effect</vt:lpstr>
      <vt:lpstr>Timeline: GA Districts</vt:lpstr>
      <vt:lpstr>Timeline: GA Districts</vt:lpstr>
      <vt:lpstr>Your approach…</vt:lpstr>
      <vt:lpstr>According to Zepeda*: Well designed PD</vt:lpstr>
      <vt:lpstr>Collect work product at intervals</vt:lpstr>
      <vt:lpstr>What can we analyze? </vt:lpstr>
      <vt:lpstr>Data collection</vt:lpstr>
      <vt:lpstr>Your approach…</vt:lpstr>
      <vt:lpstr>What does the data tell you about your program?</vt:lpstr>
      <vt:lpstr>A word about coaches</vt:lpstr>
      <vt:lpstr>The coach</vt:lpstr>
      <vt:lpstr>Defining Coach</vt:lpstr>
      <vt:lpstr>Quid pro quo</vt:lpstr>
      <vt:lpstr>Time to follow up</vt:lpstr>
      <vt:lpstr>Most importantly…</vt:lpstr>
      <vt:lpstr>Successful GA schools generally </vt:lpstr>
      <vt:lpstr>PowerPoint Presentation</vt:lpstr>
      <vt:lpstr>With the time remaining…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Implementing a Literacy Plan in Middle or High School</dc:title>
  <dc:creator>Nagy Jacob</dc:creator>
  <cp:lastModifiedBy>Microsoft Office User</cp:lastModifiedBy>
  <cp:revision>69</cp:revision>
  <dcterms:created xsi:type="dcterms:W3CDTF">2013-07-11T13:44:54Z</dcterms:created>
  <dcterms:modified xsi:type="dcterms:W3CDTF">2018-06-21T02:06:12Z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0x010100BCED4ED8A2D7EB479F17F559EDA72320</vt:lpwstr>
  </property>
</Properties>
</file>